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Lst>
  <p:notesMasterIdLst>
    <p:notesMasterId r:id="rId25"/>
  </p:notesMasterIdLst>
  <p:handoutMasterIdLst>
    <p:handoutMasterId r:id="rId26"/>
  </p:handoutMasterIdLst>
  <p:sldIdLst>
    <p:sldId id="316" r:id="rId3"/>
    <p:sldId id="319" r:id="rId4"/>
    <p:sldId id="317" r:id="rId5"/>
    <p:sldId id="329" r:id="rId6"/>
    <p:sldId id="328" r:id="rId7"/>
    <p:sldId id="341" r:id="rId8"/>
    <p:sldId id="342" r:id="rId9"/>
    <p:sldId id="330" r:id="rId10"/>
    <p:sldId id="343" r:id="rId11"/>
    <p:sldId id="347" r:id="rId12"/>
    <p:sldId id="350" r:id="rId13"/>
    <p:sldId id="351" r:id="rId14"/>
    <p:sldId id="352" r:id="rId15"/>
    <p:sldId id="353" r:id="rId16"/>
    <p:sldId id="354" r:id="rId17"/>
    <p:sldId id="348" r:id="rId18"/>
    <p:sldId id="337" r:id="rId19"/>
    <p:sldId id="346" r:id="rId20"/>
    <p:sldId id="349" r:id="rId21"/>
    <p:sldId id="338" r:id="rId22"/>
    <p:sldId id="339" r:id="rId23"/>
    <p:sldId id="340" r:id="rId24"/>
  </p:sldIdLst>
  <p:sldSz cx="7556500" cy="10680700"/>
  <p:notesSz cx="7559675" cy="10691813"/>
  <p:defaultTextStyle>
    <a:defPPr>
      <a:defRPr lang="it-IT"/>
    </a:defPPr>
    <a:lvl1pPr algn="l" rtl="0" fontAlgn="base">
      <a:spcBef>
        <a:spcPct val="0"/>
      </a:spcBef>
      <a:spcAft>
        <a:spcPct val="0"/>
      </a:spcAft>
      <a:defRPr kern="1200">
        <a:solidFill>
          <a:schemeClr val="tx1"/>
        </a:solidFill>
        <a:latin typeface="Arial" charset="0"/>
        <a:ea typeface="DejaVu Sans"/>
        <a:cs typeface="Arial" charset="0"/>
      </a:defRPr>
    </a:lvl1pPr>
    <a:lvl2pPr marL="457200" algn="l" rtl="0" fontAlgn="base">
      <a:spcBef>
        <a:spcPct val="0"/>
      </a:spcBef>
      <a:spcAft>
        <a:spcPct val="0"/>
      </a:spcAft>
      <a:defRPr kern="1200">
        <a:solidFill>
          <a:schemeClr val="tx1"/>
        </a:solidFill>
        <a:latin typeface="Arial" charset="0"/>
        <a:ea typeface="DejaVu Sans"/>
        <a:cs typeface="Arial" charset="0"/>
      </a:defRPr>
    </a:lvl2pPr>
    <a:lvl3pPr marL="914400" algn="l" rtl="0" fontAlgn="base">
      <a:spcBef>
        <a:spcPct val="0"/>
      </a:spcBef>
      <a:spcAft>
        <a:spcPct val="0"/>
      </a:spcAft>
      <a:defRPr kern="1200">
        <a:solidFill>
          <a:schemeClr val="tx1"/>
        </a:solidFill>
        <a:latin typeface="Arial" charset="0"/>
        <a:ea typeface="DejaVu Sans"/>
        <a:cs typeface="Arial" charset="0"/>
      </a:defRPr>
    </a:lvl3pPr>
    <a:lvl4pPr marL="1371600" algn="l" rtl="0" fontAlgn="base">
      <a:spcBef>
        <a:spcPct val="0"/>
      </a:spcBef>
      <a:spcAft>
        <a:spcPct val="0"/>
      </a:spcAft>
      <a:defRPr kern="1200">
        <a:solidFill>
          <a:schemeClr val="tx1"/>
        </a:solidFill>
        <a:latin typeface="Arial" charset="0"/>
        <a:ea typeface="DejaVu Sans"/>
        <a:cs typeface="Arial" charset="0"/>
      </a:defRPr>
    </a:lvl4pPr>
    <a:lvl5pPr marL="1828800" algn="l" rtl="0" fontAlgn="base">
      <a:spcBef>
        <a:spcPct val="0"/>
      </a:spcBef>
      <a:spcAft>
        <a:spcPct val="0"/>
      </a:spcAft>
      <a:defRPr kern="1200">
        <a:solidFill>
          <a:schemeClr val="tx1"/>
        </a:solidFill>
        <a:latin typeface="Arial" charset="0"/>
        <a:ea typeface="DejaVu Sans"/>
        <a:cs typeface="Arial" charset="0"/>
      </a:defRPr>
    </a:lvl5pPr>
    <a:lvl6pPr marL="2286000" algn="l" defTabSz="914400" rtl="0" eaLnBrk="1" latinLnBrk="0" hangingPunct="1">
      <a:defRPr kern="1200">
        <a:solidFill>
          <a:schemeClr val="tx1"/>
        </a:solidFill>
        <a:latin typeface="Arial" charset="0"/>
        <a:ea typeface="DejaVu Sans"/>
        <a:cs typeface="Arial" charset="0"/>
      </a:defRPr>
    </a:lvl6pPr>
    <a:lvl7pPr marL="2743200" algn="l" defTabSz="914400" rtl="0" eaLnBrk="1" latinLnBrk="0" hangingPunct="1">
      <a:defRPr kern="1200">
        <a:solidFill>
          <a:schemeClr val="tx1"/>
        </a:solidFill>
        <a:latin typeface="Arial" charset="0"/>
        <a:ea typeface="DejaVu Sans"/>
        <a:cs typeface="Arial" charset="0"/>
      </a:defRPr>
    </a:lvl7pPr>
    <a:lvl8pPr marL="3200400" algn="l" defTabSz="914400" rtl="0" eaLnBrk="1" latinLnBrk="0" hangingPunct="1">
      <a:defRPr kern="1200">
        <a:solidFill>
          <a:schemeClr val="tx1"/>
        </a:solidFill>
        <a:latin typeface="Arial" charset="0"/>
        <a:ea typeface="DejaVu Sans"/>
        <a:cs typeface="Arial" charset="0"/>
      </a:defRPr>
    </a:lvl8pPr>
    <a:lvl9pPr marL="3657600" algn="l" defTabSz="914400" rtl="0" eaLnBrk="1" latinLnBrk="0" hangingPunct="1">
      <a:defRPr kern="1200">
        <a:solidFill>
          <a:schemeClr val="tx1"/>
        </a:solidFill>
        <a:latin typeface="Arial" charset="0"/>
        <a:ea typeface="DejaVu Sans"/>
        <a:cs typeface="Arial" charset="0"/>
      </a:defRPr>
    </a:lvl9pPr>
  </p:defaultTextStyle>
  <p:extLst>
    <p:ext uri="{EFAFB233-063F-42B5-8137-9DF3F51BA10A}">
      <p15:sldGuideLst xmlns:p15="http://schemas.microsoft.com/office/powerpoint/2012/main" xmlns="">
        <p15:guide id="1" orient="horz" pos="3364">
          <p15:clr>
            <a:srgbClr val="A4A3A4"/>
          </p15:clr>
        </p15:guide>
        <p15:guide id="2" pos="23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2E0E"/>
    <a:srgbClr val="6CB603"/>
    <a:srgbClr val="FFCC00"/>
    <a:srgbClr val="3CA533"/>
    <a:srgbClr val="508D00"/>
    <a:srgbClr val="3AA430"/>
    <a:srgbClr val="FFC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85"/>
    <p:restoredTop sz="94542"/>
  </p:normalViewPr>
  <p:slideViewPr>
    <p:cSldViewPr snapToGrid="0" snapToObjects="1">
      <p:cViewPr>
        <p:scale>
          <a:sx n="110" d="100"/>
          <a:sy n="110" d="100"/>
        </p:scale>
        <p:origin x="-1710" y="2454"/>
      </p:cViewPr>
      <p:guideLst>
        <p:guide orient="horz" pos="3364"/>
        <p:guide pos="2380"/>
      </p:guideLst>
    </p:cSldViewPr>
  </p:slideViewPr>
  <p:notesTextViewPr>
    <p:cViewPr>
      <p:scale>
        <a:sx n="35" d="100"/>
        <a:sy n="3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A9F3824-DE9C-456F-BC15-E96F009D5199}" type="datetimeFigureOut">
              <a:rPr lang="it-IT"/>
              <a:pPr>
                <a:defRPr/>
              </a:pPr>
              <a:t>30/01/2019</a:t>
            </a:fld>
            <a:endParaRPr lang="it-IT"/>
          </a:p>
        </p:txBody>
      </p:sp>
      <p:sp>
        <p:nvSpPr>
          <p:cNvPr id="4" name="Segnaposto piè di pagina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96E8492-2280-45C5-87D0-CD69236F4BA9}" type="slidenum">
              <a:rPr lang="it-IT"/>
              <a:pPr>
                <a:defRPr/>
              </a:pPr>
              <a:t>‹#›</a:t>
            </a:fld>
            <a:endParaRPr lang="it-IT"/>
          </a:p>
        </p:txBody>
      </p:sp>
    </p:spTree>
    <p:extLst>
      <p:ext uri="{BB962C8B-B14F-4D97-AF65-F5344CB8AC3E}">
        <p14:creationId xmlns:p14="http://schemas.microsoft.com/office/powerpoint/2010/main" xmlns="" val="944339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4281488" y="0"/>
            <a:ext cx="3276600" cy="53657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EB7C47F-CFC0-4A63-9F34-CBD32A232814}" type="datetimeFigureOut">
              <a:rPr lang="it-IT"/>
              <a:pPr>
                <a:defRPr/>
              </a:pPr>
              <a:t>30/01/2019</a:t>
            </a:fld>
            <a:endParaRPr lang="it-IT"/>
          </a:p>
        </p:txBody>
      </p:sp>
      <p:sp>
        <p:nvSpPr>
          <p:cNvPr id="4" name="Segnaposto immagine diapositiva 3"/>
          <p:cNvSpPr>
            <a:spLocks noGrp="1" noRot="1" noChangeAspect="1"/>
          </p:cNvSpPr>
          <p:nvPr>
            <p:ph type="sldImg" idx="2"/>
          </p:nvPr>
        </p:nvSpPr>
        <p:spPr>
          <a:xfrm>
            <a:off x="2503488" y="1336675"/>
            <a:ext cx="2552700" cy="3608388"/>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BB6D5B1-797A-449A-AC21-E2B35A37EABD}" type="slidenum">
              <a:rPr lang="it-IT"/>
              <a:pPr>
                <a:defRPr/>
              </a:pPr>
              <a:t>‹#›</a:t>
            </a:fld>
            <a:endParaRPr lang="it-IT"/>
          </a:p>
        </p:txBody>
      </p:sp>
    </p:spTree>
    <p:extLst>
      <p:ext uri="{BB962C8B-B14F-4D97-AF65-F5344CB8AC3E}">
        <p14:creationId xmlns:p14="http://schemas.microsoft.com/office/powerpoint/2010/main" xmlns="" val="90606216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3072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9751B-EA12-47F9-8CF3-AA0A968C3AC4}" type="slidenum">
              <a:rPr lang="it-IT">
                <a:ea typeface="DejaVu Sans"/>
                <a:cs typeface="DejaVu Sans"/>
              </a:rPr>
              <a:pPr fontAlgn="base">
                <a:spcBef>
                  <a:spcPct val="0"/>
                </a:spcBef>
                <a:spcAft>
                  <a:spcPct val="0"/>
                </a:spcAft>
              </a:pPr>
              <a:t>1</a:t>
            </a:fld>
            <a:endParaRPr lang="it-IT">
              <a:ea typeface="DejaVu Sans"/>
              <a:cs typeface="DejaVu Sans"/>
            </a:endParaRPr>
          </a:p>
        </p:txBody>
      </p:sp>
    </p:spTree>
    <p:extLst>
      <p:ext uri="{BB962C8B-B14F-4D97-AF65-F5344CB8AC3E}">
        <p14:creationId xmlns:p14="http://schemas.microsoft.com/office/powerpoint/2010/main" xmlns="" val="38021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0BB6D5B1-797A-449A-AC21-E2B35A37EABD}" type="slidenum">
              <a:rPr lang="it-IT" smtClean="0"/>
              <a:pPr>
                <a:defRPr/>
              </a:pPr>
              <a:t>10</a:t>
            </a:fld>
            <a:endParaRPr lang="it-IT"/>
          </a:p>
        </p:txBody>
      </p:sp>
    </p:spTree>
    <p:extLst>
      <p:ext uri="{BB962C8B-B14F-4D97-AF65-F5344CB8AC3E}">
        <p14:creationId xmlns:p14="http://schemas.microsoft.com/office/powerpoint/2010/main" xmlns="" val="25880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p:cNvSpPr>
            <a:spLocks noGrp="1" noRot="1" noChangeAspect="1"/>
          </p:cNvSpPr>
          <p:nvPr>
            <p:ph type="sldImg"/>
          </p:nvPr>
        </p:nvSpPr>
        <p:spPr bwMode="auto">
          <a:noFill/>
          <a:ln>
            <a:solidFill>
              <a:srgbClr val="000000"/>
            </a:solidFill>
            <a:miter lim="800000"/>
            <a:headEnd/>
            <a:tailEnd/>
          </a:ln>
        </p:spPr>
      </p:sp>
      <p:sp>
        <p:nvSpPr>
          <p:cNvPr id="512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512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CE49CC-73C6-419F-8192-A315E4F59F6D}" type="slidenum">
              <a:rPr lang="it-IT">
                <a:ea typeface="DejaVu Sans"/>
                <a:cs typeface="DejaVu Sans"/>
              </a:rPr>
              <a:pPr fontAlgn="base">
                <a:spcBef>
                  <a:spcPct val="0"/>
                </a:spcBef>
                <a:spcAft>
                  <a:spcPct val="0"/>
                </a:spcAft>
              </a:pPr>
              <a:t>11</a:t>
            </a:fld>
            <a:endParaRPr lang="it-IT">
              <a:ea typeface="DejaVu Sans"/>
              <a:cs typeface="DejaVu Sans"/>
            </a:endParaRPr>
          </a:p>
        </p:txBody>
      </p:sp>
    </p:spTree>
    <p:extLst>
      <p:ext uri="{BB962C8B-B14F-4D97-AF65-F5344CB8AC3E}">
        <p14:creationId xmlns="" xmlns:p14="http://schemas.microsoft.com/office/powerpoint/2010/main" val="9802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immagine diapositiva 1"/>
          <p:cNvSpPr>
            <a:spLocks noGrp="1" noRot="1" noChangeAspect="1"/>
          </p:cNvSpPr>
          <p:nvPr>
            <p:ph type="sldImg"/>
          </p:nvPr>
        </p:nvSpPr>
        <p:spPr bwMode="auto">
          <a:noFill/>
          <a:ln>
            <a:solidFill>
              <a:srgbClr val="000000"/>
            </a:solidFill>
            <a:miter lim="800000"/>
            <a:headEnd/>
            <a:tailEnd/>
          </a:ln>
        </p:spPr>
      </p:sp>
      <p:sp>
        <p:nvSpPr>
          <p:cNvPr id="532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532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0E4D7-E04A-482C-B4AD-7C15A5C8DE26}" type="slidenum">
              <a:rPr lang="it-IT">
                <a:ea typeface="DejaVu Sans"/>
                <a:cs typeface="DejaVu Sans"/>
              </a:rPr>
              <a:pPr fontAlgn="base">
                <a:spcBef>
                  <a:spcPct val="0"/>
                </a:spcBef>
                <a:spcAft>
                  <a:spcPct val="0"/>
                </a:spcAft>
              </a:pPr>
              <a:t>12</a:t>
            </a:fld>
            <a:endParaRPr lang="it-IT">
              <a:ea typeface="DejaVu Sans"/>
              <a:cs typeface="DejaVu Sans"/>
            </a:endParaRPr>
          </a:p>
        </p:txBody>
      </p:sp>
    </p:spTree>
    <p:extLst>
      <p:ext uri="{BB962C8B-B14F-4D97-AF65-F5344CB8AC3E}">
        <p14:creationId xmlns="" xmlns:p14="http://schemas.microsoft.com/office/powerpoint/2010/main" val="44971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p:spPr>
      </p:sp>
      <p:sp>
        <p:nvSpPr>
          <p:cNvPr id="5529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5529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4F7417-9F33-420C-940D-888D2DA5B4D0}" type="slidenum">
              <a:rPr lang="it-IT">
                <a:ea typeface="DejaVu Sans"/>
                <a:cs typeface="DejaVu Sans"/>
              </a:rPr>
              <a:pPr fontAlgn="base">
                <a:spcBef>
                  <a:spcPct val="0"/>
                </a:spcBef>
                <a:spcAft>
                  <a:spcPct val="0"/>
                </a:spcAft>
              </a:pPr>
              <a:t>13</a:t>
            </a:fld>
            <a:endParaRPr lang="it-IT">
              <a:ea typeface="DejaVu Sans"/>
              <a:cs typeface="DejaVu Sans"/>
            </a:endParaRPr>
          </a:p>
        </p:txBody>
      </p:sp>
    </p:spTree>
    <p:extLst>
      <p:ext uri="{BB962C8B-B14F-4D97-AF65-F5344CB8AC3E}">
        <p14:creationId xmlns="" xmlns:p14="http://schemas.microsoft.com/office/powerpoint/2010/main" val="135827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p:spPr>
      </p:sp>
      <p:sp>
        <p:nvSpPr>
          <p:cNvPr id="5734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5734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C8175F-8D00-4B17-87BD-064BFCF27B9C}" type="slidenum">
              <a:rPr lang="it-IT">
                <a:ea typeface="DejaVu Sans"/>
                <a:cs typeface="DejaVu Sans"/>
              </a:rPr>
              <a:pPr fontAlgn="base">
                <a:spcBef>
                  <a:spcPct val="0"/>
                </a:spcBef>
                <a:spcAft>
                  <a:spcPct val="0"/>
                </a:spcAft>
              </a:pPr>
              <a:t>14</a:t>
            </a:fld>
            <a:endParaRPr lang="it-IT">
              <a:ea typeface="DejaVu Sans"/>
              <a:cs typeface="DejaVu Sans"/>
            </a:endParaRPr>
          </a:p>
        </p:txBody>
      </p:sp>
    </p:spTree>
    <p:extLst>
      <p:ext uri="{BB962C8B-B14F-4D97-AF65-F5344CB8AC3E}">
        <p14:creationId xmlns="" xmlns:p14="http://schemas.microsoft.com/office/powerpoint/2010/main" val="82694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p:cNvSpPr>
            <a:spLocks noGrp="1" noRot="1" noChangeAspect="1"/>
          </p:cNvSpPr>
          <p:nvPr>
            <p:ph type="sldImg"/>
          </p:nvPr>
        </p:nvSpPr>
        <p:spPr bwMode="auto">
          <a:noFill/>
          <a:ln>
            <a:solidFill>
              <a:srgbClr val="000000"/>
            </a:solidFill>
            <a:miter lim="800000"/>
            <a:headEnd/>
            <a:tailEnd/>
          </a:ln>
        </p:spPr>
      </p:sp>
      <p:sp>
        <p:nvSpPr>
          <p:cNvPr id="5939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5939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96B83A-61A6-458C-B52F-0779A3D94C38}" type="slidenum">
              <a:rPr lang="it-IT">
                <a:ea typeface="DejaVu Sans"/>
                <a:cs typeface="DejaVu Sans"/>
              </a:rPr>
              <a:pPr fontAlgn="base">
                <a:spcBef>
                  <a:spcPct val="0"/>
                </a:spcBef>
                <a:spcAft>
                  <a:spcPct val="0"/>
                </a:spcAft>
              </a:pPr>
              <a:t>15</a:t>
            </a:fld>
            <a:endParaRPr lang="it-IT">
              <a:ea typeface="DejaVu Sans"/>
              <a:cs typeface="DejaVu Sans"/>
            </a:endParaRPr>
          </a:p>
        </p:txBody>
      </p:sp>
    </p:spTree>
    <p:extLst>
      <p:ext uri="{BB962C8B-B14F-4D97-AF65-F5344CB8AC3E}">
        <p14:creationId xmlns="" xmlns:p14="http://schemas.microsoft.com/office/powerpoint/2010/main" val="206586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egnaposto immagine diapositiva 1"/>
          <p:cNvSpPr>
            <a:spLocks noGrp="1" noRot="1" noChangeAspect="1"/>
          </p:cNvSpPr>
          <p:nvPr>
            <p:ph type="sldImg"/>
          </p:nvPr>
        </p:nvSpPr>
        <p:spPr bwMode="auto">
          <a:noFill/>
          <a:ln>
            <a:solidFill>
              <a:srgbClr val="000000"/>
            </a:solidFill>
            <a:miter lim="800000"/>
            <a:headEnd/>
            <a:tailEnd/>
          </a:ln>
        </p:spPr>
      </p:sp>
      <p:sp>
        <p:nvSpPr>
          <p:cNvPr id="5939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5939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96B83A-61A6-458C-B52F-0779A3D94C38}" type="slidenum">
              <a:rPr lang="it-IT">
                <a:ea typeface="DejaVu Sans"/>
                <a:cs typeface="DejaVu Sans"/>
              </a:rPr>
              <a:pPr fontAlgn="base">
                <a:spcBef>
                  <a:spcPct val="0"/>
                </a:spcBef>
                <a:spcAft>
                  <a:spcPct val="0"/>
                </a:spcAft>
              </a:pPr>
              <a:t>16</a:t>
            </a:fld>
            <a:endParaRPr lang="it-IT">
              <a:ea typeface="DejaVu Sans"/>
              <a:cs typeface="DejaVu Sans"/>
            </a:endParaRPr>
          </a:p>
        </p:txBody>
      </p:sp>
    </p:spTree>
    <p:extLst>
      <p:ext uri="{BB962C8B-B14F-4D97-AF65-F5344CB8AC3E}">
        <p14:creationId xmlns:p14="http://schemas.microsoft.com/office/powerpoint/2010/main" xmlns="" val="213062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egnaposto immagine diapositiva 1"/>
          <p:cNvSpPr>
            <a:spLocks noGrp="1" noRot="1" noChangeAspect="1"/>
          </p:cNvSpPr>
          <p:nvPr>
            <p:ph type="sldImg"/>
          </p:nvPr>
        </p:nvSpPr>
        <p:spPr bwMode="auto">
          <a:noFill/>
          <a:ln>
            <a:solidFill>
              <a:srgbClr val="000000"/>
            </a:solidFill>
            <a:miter lim="800000"/>
            <a:headEnd/>
            <a:tailEnd/>
          </a:ln>
        </p:spPr>
      </p:sp>
      <p:sp>
        <p:nvSpPr>
          <p:cNvPr id="6144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6144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1D4835-197B-484D-8CA3-B26247A92EAD}" type="slidenum">
              <a:rPr lang="it-IT">
                <a:ea typeface="DejaVu Sans"/>
                <a:cs typeface="DejaVu Sans"/>
              </a:rPr>
              <a:pPr fontAlgn="base">
                <a:spcBef>
                  <a:spcPct val="0"/>
                </a:spcBef>
                <a:spcAft>
                  <a:spcPct val="0"/>
                </a:spcAft>
              </a:pPr>
              <a:t>17</a:t>
            </a:fld>
            <a:endParaRPr lang="it-IT">
              <a:ea typeface="DejaVu Sans"/>
              <a:cs typeface="DejaVu Sans"/>
            </a:endParaRPr>
          </a:p>
        </p:txBody>
      </p:sp>
    </p:spTree>
    <p:extLst>
      <p:ext uri="{BB962C8B-B14F-4D97-AF65-F5344CB8AC3E}">
        <p14:creationId xmlns:p14="http://schemas.microsoft.com/office/powerpoint/2010/main" xmlns="" val="519585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immagine diapositiva 1"/>
          <p:cNvSpPr>
            <a:spLocks noGrp="1" noRot="1" noChangeAspect="1"/>
          </p:cNvSpPr>
          <p:nvPr>
            <p:ph type="sldImg"/>
          </p:nvPr>
        </p:nvSpPr>
        <p:spPr bwMode="auto">
          <a:noFill/>
          <a:ln>
            <a:solidFill>
              <a:srgbClr val="000000"/>
            </a:solidFill>
            <a:miter lim="800000"/>
            <a:headEnd/>
            <a:tailEnd/>
          </a:ln>
        </p:spPr>
      </p:sp>
      <p:sp>
        <p:nvSpPr>
          <p:cNvPr id="6349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6349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83B560-DA85-478C-82B0-F844086DCEBC}" type="slidenum">
              <a:rPr lang="it-IT">
                <a:ea typeface="DejaVu Sans"/>
                <a:cs typeface="DejaVu Sans"/>
              </a:rPr>
              <a:pPr fontAlgn="base">
                <a:spcBef>
                  <a:spcPct val="0"/>
                </a:spcBef>
                <a:spcAft>
                  <a:spcPct val="0"/>
                </a:spcAft>
              </a:pPr>
              <a:t>18</a:t>
            </a:fld>
            <a:endParaRPr lang="it-IT">
              <a:ea typeface="DejaVu Sans"/>
              <a:cs typeface="DejaVu Sans"/>
            </a:endParaRPr>
          </a:p>
        </p:txBody>
      </p:sp>
    </p:spTree>
    <p:extLst>
      <p:ext uri="{BB962C8B-B14F-4D97-AF65-F5344CB8AC3E}">
        <p14:creationId xmlns:p14="http://schemas.microsoft.com/office/powerpoint/2010/main" xmlns="" val="100419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egnaposto immagine diapositiva 1"/>
          <p:cNvSpPr>
            <a:spLocks noGrp="1" noRot="1" noChangeAspect="1"/>
          </p:cNvSpPr>
          <p:nvPr>
            <p:ph type="sldImg"/>
          </p:nvPr>
        </p:nvSpPr>
        <p:spPr bwMode="auto">
          <a:noFill/>
          <a:ln>
            <a:solidFill>
              <a:srgbClr val="000000"/>
            </a:solidFill>
            <a:miter lim="800000"/>
            <a:headEnd/>
            <a:tailEnd/>
          </a:ln>
        </p:spPr>
      </p:sp>
      <p:sp>
        <p:nvSpPr>
          <p:cNvPr id="6349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6349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83B560-DA85-478C-82B0-F844086DCEBC}" type="slidenum">
              <a:rPr lang="it-IT">
                <a:ea typeface="DejaVu Sans"/>
                <a:cs typeface="DejaVu Sans"/>
              </a:rPr>
              <a:pPr fontAlgn="base">
                <a:spcBef>
                  <a:spcPct val="0"/>
                </a:spcBef>
                <a:spcAft>
                  <a:spcPct val="0"/>
                </a:spcAft>
              </a:pPr>
              <a:t>19</a:t>
            </a:fld>
            <a:endParaRPr lang="it-IT">
              <a:ea typeface="DejaVu Sans"/>
              <a:cs typeface="DejaVu Sans"/>
            </a:endParaRPr>
          </a:p>
        </p:txBody>
      </p:sp>
    </p:spTree>
    <p:extLst>
      <p:ext uri="{BB962C8B-B14F-4D97-AF65-F5344CB8AC3E}">
        <p14:creationId xmlns:p14="http://schemas.microsoft.com/office/powerpoint/2010/main" xmlns="" val="178200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p:cNvSpPr>
          <p:nvPr>
            <p:ph type="sldImg"/>
          </p:nvPr>
        </p:nvSpPr>
        <p:spPr bwMode="auto">
          <a:noFill/>
          <a:ln>
            <a:solidFill>
              <a:srgbClr val="000000"/>
            </a:solidFill>
            <a:miter lim="800000"/>
            <a:headEnd/>
            <a:tailEnd/>
          </a:ln>
        </p:spPr>
      </p:sp>
      <p:sp>
        <p:nvSpPr>
          <p:cNvPr id="3277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3277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92DB28-F2A0-424E-A608-38483076E506}" type="slidenum">
              <a:rPr lang="it-IT">
                <a:ea typeface="DejaVu Sans"/>
                <a:cs typeface="DejaVu Sans"/>
              </a:rPr>
              <a:pPr fontAlgn="base">
                <a:spcBef>
                  <a:spcPct val="0"/>
                </a:spcBef>
                <a:spcAft>
                  <a:spcPct val="0"/>
                </a:spcAft>
              </a:pPr>
              <a:t>2</a:t>
            </a:fld>
            <a:endParaRPr lang="it-IT">
              <a:ea typeface="DejaVu Sans"/>
              <a:cs typeface="DejaVu Sans"/>
            </a:endParaRPr>
          </a:p>
        </p:txBody>
      </p:sp>
    </p:spTree>
    <p:extLst>
      <p:ext uri="{BB962C8B-B14F-4D97-AF65-F5344CB8AC3E}">
        <p14:creationId xmlns:p14="http://schemas.microsoft.com/office/powerpoint/2010/main" xmlns="" val="152405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egnaposto immagine diapositiva 1"/>
          <p:cNvSpPr>
            <a:spLocks noGrp="1" noRot="1" noChangeAspect="1"/>
          </p:cNvSpPr>
          <p:nvPr>
            <p:ph type="sldImg"/>
          </p:nvPr>
        </p:nvSpPr>
        <p:spPr bwMode="auto">
          <a:noFill/>
          <a:ln>
            <a:solidFill>
              <a:srgbClr val="000000"/>
            </a:solidFill>
            <a:miter lim="800000"/>
            <a:headEnd/>
            <a:tailEnd/>
          </a:ln>
        </p:spPr>
      </p:sp>
      <p:sp>
        <p:nvSpPr>
          <p:cNvPr id="6553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6553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58B49B-ADFD-4622-9B2B-D42EDDAB5988}" type="slidenum">
              <a:rPr lang="it-IT">
                <a:ea typeface="DejaVu Sans"/>
                <a:cs typeface="DejaVu Sans"/>
              </a:rPr>
              <a:pPr fontAlgn="base">
                <a:spcBef>
                  <a:spcPct val="0"/>
                </a:spcBef>
                <a:spcAft>
                  <a:spcPct val="0"/>
                </a:spcAft>
              </a:pPr>
              <a:t>20</a:t>
            </a:fld>
            <a:endParaRPr lang="it-IT">
              <a:ea typeface="DejaVu Sans"/>
              <a:cs typeface="DejaVu Sans"/>
            </a:endParaRPr>
          </a:p>
        </p:txBody>
      </p:sp>
    </p:spTree>
    <p:extLst>
      <p:ext uri="{BB962C8B-B14F-4D97-AF65-F5344CB8AC3E}">
        <p14:creationId xmlns:p14="http://schemas.microsoft.com/office/powerpoint/2010/main" xmlns="" val="84688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egnaposto immagine diapositiva 1"/>
          <p:cNvSpPr>
            <a:spLocks noGrp="1" noRot="1" noChangeAspect="1"/>
          </p:cNvSpPr>
          <p:nvPr>
            <p:ph type="sldImg"/>
          </p:nvPr>
        </p:nvSpPr>
        <p:spPr bwMode="auto">
          <a:noFill/>
          <a:ln>
            <a:solidFill>
              <a:srgbClr val="000000"/>
            </a:solidFill>
            <a:miter lim="800000"/>
            <a:headEnd/>
            <a:tailEnd/>
          </a:ln>
        </p:spPr>
      </p:sp>
      <p:sp>
        <p:nvSpPr>
          <p:cNvPr id="675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675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1DC565-8606-4DC2-A863-4575EF54E684}" type="slidenum">
              <a:rPr lang="it-IT">
                <a:ea typeface="DejaVu Sans"/>
                <a:cs typeface="DejaVu Sans"/>
              </a:rPr>
              <a:pPr fontAlgn="base">
                <a:spcBef>
                  <a:spcPct val="0"/>
                </a:spcBef>
                <a:spcAft>
                  <a:spcPct val="0"/>
                </a:spcAft>
              </a:pPr>
              <a:t>21</a:t>
            </a:fld>
            <a:endParaRPr lang="it-IT">
              <a:ea typeface="DejaVu Sans"/>
              <a:cs typeface="DejaVu Sans"/>
            </a:endParaRPr>
          </a:p>
        </p:txBody>
      </p:sp>
    </p:spTree>
    <p:extLst>
      <p:ext uri="{BB962C8B-B14F-4D97-AF65-F5344CB8AC3E}">
        <p14:creationId xmlns:p14="http://schemas.microsoft.com/office/powerpoint/2010/main" xmlns="" val="36061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egnaposto immagine diapositiva 1"/>
          <p:cNvSpPr>
            <a:spLocks noGrp="1" noRot="1" noChangeAspect="1"/>
          </p:cNvSpPr>
          <p:nvPr>
            <p:ph type="sldImg"/>
          </p:nvPr>
        </p:nvSpPr>
        <p:spPr bwMode="auto">
          <a:noFill/>
          <a:ln>
            <a:solidFill>
              <a:srgbClr val="000000"/>
            </a:solidFill>
            <a:miter lim="800000"/>
            <a:headEnd/>
            <a:tailEnd/>
          </a:ln>
        </p:spPr>
      </p:sp>
      <p:sp>
        <p:nvSpPr>
          <p:cNvPr id="6963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6963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5CE12C-A422-4B60-840C-2A903030F015}" type="slidenum">
              <a:rPr lang="it-IT">
                <a:ea typeface="DejaVu Sans"/>
                <a:cs typeface="DejaVu Sans"/>
              </a:rPr>
              <a:pPr fontAlgn="base">
                <a:spcBef>
                  <a:spcPct val="0"/>
                </a:spcBef>
                <a:spcAft>
                  <a:spcPct val="0"/>
                </a:spcAft>
              </a:pPr>
              <a:t>22</a:t>
            </a:fld>
            <a:endParaRPr lang="it-IT">
              <a:ea typeface="DejaVu Sans"/>
              <a:cs typeface="DejaVu Sans"/>
            </a:endParaRPr>
          </a:p>
        </p:txBody>
      </p:sp>
    </p:spTree>
    <p:extLst>
      <p:ext uri="{BB962C8B-B14F-4D97-AF65-F5344CB8AC3E}">
        <p14:creationId xmlns:p14="http://schemas.microsoft.com/office/powerpoint/2010/main" xmlns="" val="48751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immagine diapositiva 1"/>
          <p:cNvSpPr>
            <a:spLocks noGrp="1" noRot="1" noChangeAspect="1"/>
          </p:cNvSpPr>
          <p:nvPr>
            <p:ph type="sldImg"/>
          </p:nvPr>
        </p:nvSpPr>
        <p:spPr bwMode="auto">
          <a:noFill/>
          <a:ln>
            <a:solidFill>
              <a:srgbClr val="000000"/>
            </a:solidFill>
            <a:miter lim="800000"/>
            <a:headEnd/>
            <a:tailEnd/>
          </a:ln>
        </p:spPr>
      </p:sp>
      <p:sp>
        <p:nvSpPr>
          <p:cNvPr id="3481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3481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3A118D-1639-414D-BC1F-1E7308A9D1B4}" type="slidenum">
              <a:rPr lang="it-IT">
                <a:ea typeface="DejaVu Sans"/>
                <a:cs typeface="DejaVu Sans"/>
              </a:rPr>
              <a:pPr fontAlgn="base">
                <a:spcBef>
                  <a:spcPct val="0"/>
                </a:spcBef>
                <a:spcAft>
                  <a:spcPct val="0"/>
                </a:spcAft>
              </a:pPr>
              <a:t>3</a:t>
            </a:fld>
            <a:endParaRPr lang="it-IT">
              <a:ea typeface="DejaVu Sans"/>
              <a:cs typeface="DejaVu Sans"/>
            </a:endParaRPr>
          </a:p>
        </p:txBody>
      </p:sp>
    </p:spTree>
    <p:extLst>
      <p:ext uri="{BB962C8B-B14F-4D97-AF65-F5344CB8AC3E}">
        <p14:creationId xmlns:p14="http://schemas.microsoft.com/office/powerpoint/2010/main" xmlns="" val="181835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egnaposto immagine diapositiva 1"/>
          <p:cNvSpPr>
            <a:spLocks noGrp="1" noRot="1" noChangeAspect="1"/>
          </p:cNvSpPr>
          <p:nvPr>
            <p:ph type="sldImg"/>
          </p:nvPr>
        </p:nvSpPr>
        <p:spPr bwMode="auto">
          <a:noFill/>
          <a:ln>
            <a:solidFill>
              <a:srgbClr val="000000"/>
            </a:solidFill>
            <a:miter lim="800000"/>
            <a:headEnd/>
            <a:tailEnd/>
          </a:ln>
        </p:spPr>
      </p:sp>
      <p:sp>
        <p:nvSpPr>
          <p:cNvPr id="3686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3686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3C6F6D-546C-4E3F-8CA9-A1A0B8742EC6}" type="slidenum">
              <a:rPr lang="it-IT">
                <a:ea typeface="DejaVu Sans"/>
                <a:cs typeface="DejaVu Sans"/>
              </a:rPr>
              <a:pPr fontAlgn="base">
                <a:spcBef>
                  <a:spcPct val="0"/>
                </a:spcBef>
                <a:spcAft>
                  <a:spcPct val="0"/>
                </a:spcAft>
              </a:pPr>
              <a:t>4</a:t>
            </a:fld>
            <a:endParaRPr lang="it-IT">
              <a:ea typeface="DejaVu Sans"/>
              <a:cs typeface="DejaVu Sans"/>
            </a:endParaRPr>
          </a:p>
        </p:txBody>
      </p:sp>
    </p:spTree>
    <p:extLst>
      <p:ext uri="{BB962C8B-B14F-4D97-AF65-F5344CB8AC3E}">
        <p14:creationId xmlns:p14="http://schemas.microsoft.com/office/powerpoint/2010/main" xmlns="" val="283780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bwMode="auto">
          <a:noFill/>
          <a:ln>
            <a:solidFill>
              <a:srgbClr val="000000"/>
            </a:solidFill>
            <a:miter lim="800000"/>
            <a:headEnd/>
            <a:tailEnd/>
          </a:ln>
        </p:spPr>
      </p:sp>
      <p:sp>
        <p:nvSpPr>
          <p:cNvPr id="3891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3891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DBAFF1-5814-4623-B1A5-D34A93E24846}" type="slidenum">
              <a:rPr lang="it-IT">
                <a:ea typeface="DejaVu Sans"/>
                <a:cs typeface="DejaVu Sans"/>
              </a:rPr>
              <a:pPr fontAlgn="base">
                <a:spcBef>
                  <a:spcPct val="0"/>
                </a:spcBef>
                <a:spcAft>
                  <a:spcPct val="0"/>
                </a:spcAft>
              </a:pPr>
              <a:t>5</a:t>
            </a:fld>
            <a:endParaRPr lang="it-IT">
              <a:ea typeface="DejaVu Sans"/>
              <a:cs typeface="DejaVu Sans"/>
            </a:endParaRPr>
          </a:p>
        </p:txBody>
      </p:sp>
    </p:spTree>
    <p:extLst>
      <p:ext uri="{BB962C8B-B14F-4D97-AF65-F5344CB8AC3E}">
        <p14:creationId xmlns:p14="http://schemas.microsoft.com/office/powerpoint/2010/main" xmlns="" val="208829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p:cNvSpPr>
          <p:nvPr>
            <p:ph type="sldImg"/>
          </p:nvPr>
        </p:nvSpPr>
        <p:spPr bwMode="auto">
          <a:noFill/>
          <a:ln>
            <a:solidFill>
              <a:srgbClr val="000000"/>
            </a:solidFill>
            <a:miter lim="800000"/>
            <a:headEnd/>
            <a:tailEnd/>
          </a:ln>
        </p:spPr>
      </p:sp>
      <p:sp>
        <p:nvSpPr>
          <p:cNvPr id="4096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4096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C2F049-080E-4931-916D-6BD5FD552D72}" type="slidenum">
              <a:rPr lang="it-IT">
                <a:ea typeface="DejaVu Sans"/>
                <a:cs typeface="DejaVu Sans"/>
              </a:rPr>
              <a:pPr fontAlgn="base">
                <a:spcBef>
                  <a:spcPct val="0"/>
                </a:spcBef>
                <a:spcAft>
                  <a:spcPct val="0"/>
                </a:spcAft>
              </a:pPr>
              <a:t>6</a:t>
            </a:fld>
            <a:endParaRPr lang="it-IT">
              <a:ea typeface="DejaVu Sans"/>
              <a:cs typeface="DejaVu Sans"/>
            </a:endParaRPr>
          </a:p>
        </p:txBody>
      </p:sp>
    </p:spTree>
    <p:extLst>
      <p:ext uri="{BB962C8B-B14F-4D97-AF65-F5344CB8AC3E}">
        <p14:creationId xmlns:p14="http://schemas.microsoft.com/office/powerpoint/2010/main" xmlns="" val="161961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p:cNvSpPr>
          <p:nvPr>
            <p:ph type="sldImg"/>
          </p:nvPr>
        </p:nvSpPr>
        <p:spPr bwMode="auto">
          <a:noFill/>
          <a:ln>
            <a:solidFill>
              <a:srgbClr val="000000"/>
            </a:solidFill>
            <a:miter lim="800000"/>
            <a:headEnd/>
            <a:tailEnd/>
          </a:ln>
        </p:spPr>
      </p:sp>
      <p:sp>
        <p:nvSpPr>
          <p:cNvPr id="4301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4301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85150B-E2C7-47C7-836B-A200CC861B3C}" type="slidenum">
              <a:rPr lang="it-IT">
                <a:ea typeface="DejaVu Sans"/>
                <a:cs typeface="DejaVu Sans"/>
              </a:rPr>
              <a:pPr fontAlgn="base">
                <a:spcBef>
                  <a:spcPct val="0"/>
                </a:spcBef>
                <a:spcAft>
                  <a:spcPct val="0"/>
                </a:spcAft>
              </a:pPr>
              <a:t>7</a:t>
            </a:fld>
            <a:endParaRPr lang="it-IT">
              <a:ea typeface="DejaVu Sans"/>
              <a:cs typeface="DejaVu Sans"/>
            </a:endParaRPr>
          </a:p>
        </p:txBody>
      </p:sp>
    </p:spTree>
    <p:extLst>
      <p:ext uri="{BB962C8B-B14F-4D97-AF65-F5344CB8AC3E}">
        <p14:creationId xmlns:p14="http://schemas.microsoft.com/office/powerpoint/2010/main" xmlns="" val="145547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p:cNvSpPr>
            <a:spLocks noGrp="1" noRot="1" noChangeAspect="1"/>
          </p:cNvSpPr>
          <p:nvPr>
            <p:ph type="sldImg"/>
          </p:nvPr>
        </p:nvSpPr>
        <p:spPr bwMode="auto">
          <a:noFill/>
          <a:ln>
            <a:solidFill>
              <a:srgbClr val="000000"/>
            </a:solidFill>
            <a:miter lim="800000"/>
            <a:headEnd/>
            <a:tailEnd/>
          </a:ln>
        </p:spPr>
      </p:sp>
      <p:sp>
        <p:nvSpPr>
          <p:cNvPr id="450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dirty="0"/>
          </a:p>
        </p:txBody>
      </p:sp>
      <p:sp>
        <p:nvSpPr>
          <p:cNvPr id="450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F3C3A-5CF8-4081-AB58-1A5332677182}" type="slidenum">
              <a:rPr lang="it-IT">
                <a:ea typeface="DejaVu Sans"/>
                <a:cs typeface="DejaVu Sans"/>
              </a:rPr>
              <a:pPr fontAlgn="base">
                <a:spcBef>
                  <a:spcPct val="0"/>
                </a:spcBef>
                <a:spcAft>
                  <a:spcPct val="0"/>
                </a:spcAft>
              </a:pPr>
              <a:t>8</a:t>
            </a:fld>
            <a:endParaRPr lang="it-IT">
              <a:ea typeface="DejaVu Sans"/>
              <a:cs typeface="DejaVu Sans"/>
            </a:endParaRPr>
          </a:p>
        </p:txBody>
      </p:sp>
    </p:spTree>
    <p:extLst>
      <p:ext uri="{BB962C8B-B14F-4D97-AF65-F5344CB8AC3E}">
        <p14:creationId xmlns:p14="http://schemas.microsoft.com/office/powerpoint/2010/main" xmlns="" val="15295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immagine diapositiva 1"/>
          <p:cNvSpPr>
            <a:spLocks noGrp="1" noRot="1" noChangeAspect="1"/>
          </p:cNvSpPr>
          <p:nvPr>
            <p:ph type="sldImg"/>
          </p:nvPr>
        </p:nvSpPr>
        <p:spPr bwMode="auto">
          <a:noFill/>
          <a:ln>
            <a:solidFill>
              <a:srgbClr val="000000"/>
            </a:solidFill>
            <a:miter lim="800000"/>
            <a:headEnd/>
            <a:tailEnd/>
          </a:ln>
        </p:spPr>
      </p:sp>
      <p:sp>
        <p:nvSpPr>
          <p:cNvPr id="471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a:p>
        </p:txBody>
      </p:sp>
      <p:sp>
        <p:nvSpPr>
          <p:cNvPr id="471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E643F3-5FB9-4F1A-B441-7DF0C5ADBABC}" type="slidenum">
              <a:rPr lang="it-IT">
                <a:ea typeface="DejaVu Sans"/>
                <a:cs typeface="DejaVu Sans"/>
              </a:rPr>
              <a:pPr fontAlgn="base">
                <a:spcBef>
                  <a:spcPct val="0"/>
                </a:spcBef>
                <a:spcAft>
                  <a:spcPct val="0"/>
                </a:spcAft>
              </a:pPr>
              <a:t>9</a:t>
            </a:fld>
            <a:endParaRPr lang="it-IT">
              <a:ea typeface="DejaVu Sans"/>
              <a:cs typeface="DejaVu Sans"/>
            </a:endParaRPr>
          </a:p>
        </p:txBody>
      </p:sp>
    </p:spTree>
    <p:extLst>
      <p:ext uri="{BB962C8B-B14F-4D97-AF65-F5344CB8AC3E}">
        <p14:creationId xmlns:p14="http://schemas.microsoft.com/office/powerpoint/2010/main" xmlns="" val="99203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77640" y="425880"/>
            <a:ext cx="6800400" cy="1783080"/>
          </a:xfrm>
          <a:prstGeom prst="rect">
            <a:avLst/>
          </a:prstGeom>
        </p:spPr>
        <p:txBody>
          <a:bodyPr/>
          <a:lstStyle/>
          <a:p>
            <a:endParaRPr/>
          </a:p>
        </p:txBody>
      </p:sp>
      <p:sp>
        <p:nvSpPr>
          <p:cNvPr id="24" name="PlaceHolder 2"/>
          <p:cNvSpPr>
            <a:spLocks noGrp="1"/>
          </p:cNvSpPr>
          <p:nvPr>
            <p:ph type="body"/>
          </p:nvPr>
        </p:nvSpPr>
        <p:spPr>
          <a:xfrm>
            <a:off x="377640" y="2499120"/>
            <a:ext cx="6800400" cy="2954520"/>
          </a:xfrm>
          <a:prstGeom prst="rect">
            <a:avLst/>
          </a:prstGeom>
        </p:spPr>
        <p:txBody>
          <a:bodyPr/>
          <a:lstStyle/>
          <a:p>
            <a:endParaRPr/>
          </a:p>
        </p:txBody>
      </p:sp>
      <p:sp>
        <p:nvSpPr>
          <p:cNvPr id="25" name="PlaceHolder 3"/>
          <p:cNvSpPr>
            <a:spLocks noGrp="1"/>
          </p:cNvSpPr>
          <p:nvPr>
            <p:ph type="body"/>
          </p:nvPr>
        </p:nvSpPr>
        <p:spPr>
          <a:xfrm>
            <a:off x="377640" y="5734800"/>
            <a:ext cx="6800400" cy="2954520"/>
          </a:xfrm>
          <a:prstGeom prst="rect">
            <a:avLst/>
          </a:prstGeom>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77640" y="425880"/>
            <a:ext cx="6800400" cy="1783080"/>
          </a:xfrm>
          <a:prstGeom prst="rect">
            <a:avLst/>
          </a:prstGeom>
        </p:spPr>
        <p:txBody>
          <a:bodyPr/>
          <a:lstStyle/>
          <a:p>
            <a:endParaRPr/>
          </a:p>
        </p:txBody>
      </p:sp>
      <p:sp>
        <p:nvSpPr>
          <p:cNvPr id="27" name="PlaceHolder 2"/>
          <p:cNvSpPr>
            <a:spLocks noGrp="1"/>
          </p:cNvSpPr>
          <p:nvPr>
            <p:ph type="body"/>
          </p:nvPr>
        </p:nvSpPr>
        <p:spPr>
          <a:xfrm>
            <a:off x="377640" y="2499120"/>
            <a:ext cx="3318480" cy="2954520"/>
          </a:xfrm>
          <a:prstGeom prst="rect">
            <a:avLst/>
          </a:prstGeom>
        </p:spPr>
        <p:txBody>
          <a:bodyPr/>
          <a:lstStyle/>
          <a:p>
            <a:endParaRPr/>
          </a:p>
        </p:txBody>
      </p:sp>
      <p:sp>
        <p:nvSpPr>
          <p:cNvPr id="28" name="PlaceHolder 3"/>
          <p:cNvSpPr>
            <a:spLocks noGrp="1"/>
          </p:cNvSpPr>
          <p:nvPr>
            <p:ph type="body"/>
          </p:nvPr>
        </p:nvSpPr>
        <p:spPr>
          <a:xfrm>
            <a:off x="3862440" y="2499120"/>
            <a:ext cx="3318480" cy="2954520"/>
          </a:xfrm>
          <a:prstGeom prst="rect">
            <a:avLst/>
          </a:prstGeom>
        </p:spPr>
        <p:txBody>
          <a:bodyPr/>
          <a:lstStyle/>
          <a:p>
            <a:endParaRPr/>
          </a:p>
        </p:txBody>
      </p:sp>
      <p:sp>
        <p:nvSpPr>
          <p:cNvPr id="29" name="PlaceHolder 4"/>
          <p:cNvSpPr>
            <a:spLocks noGrp="1"/>
          </p:cNvSpPr>
          <p:nvPr>
            <p:ph type="body"/>
          </p:nvPr>
        </p:nvSpPr>
        <p:spPr>
          <a:xfrm>
            <a:off x="3862440" y="5734800"/>
            <a:ext cx="3318480" cy="2954520"/>
          </a:xfrm>
          <a:prstGeom prst="rect">
            <a:avLst/>
          </a:prstGeom>
        </p:spPr>
        <p:txBody>
          <a:bodyPr/>
          <a:lstStyle/>
          <a:p>
            <a:endParaRPr/>
          </a:p>
        </p:txBody>
      </p:sp>
      <p:sp>
        <p:nvSpPr>
          <p:cNvPr id="30" name="PlaceHolder 5"/>
          <p:cNvSpPr>
            <a:spLocks noGrp="1"/>
          </p:cNvSpPr>
          <p:nvPr>
            <p:ph type="body"/>
          </p:nvPr>
        </p:nvSpPr>
        <p:spPr>
          <a:xfrm>
            <a:off x="377640" y="5734800"/>
            <a:ext cx="3318480" cy="2954520"/>
          </a:xfrm>
          <a:prstGeom prst="rect">
            <a:avLst/>
          </a:prstGeom>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Immagine 33"/>
          <p:cNvPicPr>
            <a:picLocks noChangeAspect="1" noChangeArrowheads="1"/>
          </p:cNvPicPr>
          <p:nvPr/>
        </p:nvPicPr>
        <p:blipFill>
          <a:blip r:embed="rId2" cstate="print"/>
          <a:srcRect/>
          <a:stretch>
            <a:fillRect/>
          </a:stretch>
        </p:blipFill>
        <p:spPr bwMode="auto">
          <a:xfrm>
            <a:off x="377825" y="2882900"/>
            <a:ext cx="6800850" cy="5426075"/>
          </a:xfrm>
          <a:prstGeom prst="rect">
            <a:avLst/>
          </a:prstGeom>
          <a:noFill/>
          <a:ln w="9525">
            <a:noFill/>
            <a:miter lim="800000"/>
            <a:headEnd/>
            <a:tailEnd/>
          </a:ln>
        </p:spPr>
      </p:pic>
      <p:pic>
        <p:nvPicPr>
          <p:cNvPr id="6" name="Immagine 34"/>
          <p:cNvPicPr>
            <a:picLocks noChangeAspect="1" noChangeArrowheads="1"/>
          </p:cNvPicPr>
          <p:nvPr/>
        </p:nvPicPr>
        <p:blipFill>
          <a:blip r:embed="rId2" cstate="print"/>
          <a:srcRect/>
          <a:stretch>
            <a:fillRect/>
          </a:stretch>
        </p:blipFill>
        <p:spPr bwMode="auto">
          <a:xfrm>
            <a:off x="377825" y="2882900"/>
            <a:ext cx="6800850" cy="5426075"/>
          </a:xfrm>
          <a:prstGeom prst="rect">
            <a:avLst/>
          </a:prstGeom>
          <a:noFill/>
          <a:ln w="9525">
            <a:noFill/>
            <a:miter lim="800000"/>
            <a:headEnd/>
            <a:tailEnd/>
          </a:ln>
        </p:spPr>
      </p:pic>
      <p:sp>
        <p:nvSpPr>
          <p:cNvPr id="31" name="PlaceHolder 1"/>
          <p:cNvSpPr>
            <a:spLocks noGrp="1"/>
          </p:cNvSpPr>
          <p:nvPr>
            <p:ph type="title"/>
          </p:nvPr>
        </p:nvSpPr>
        <p:spPr>
          <a:xfrm>
            <a:off x="377640" y="425880"/>
            <a:ext cx="6800400" cy="1783080"/>
          </a:xfrm>
          <a:prstGeom prst="rect">
            <a:avLst/>
          </a:prstGeom>
        </p:spPr>
        <p:txBody>
          <a:bodyPr/>
          <a:lstStyle/>
          <a:p>
            <a:endParaRPr/>
          </a:p>
        </p:txBody>
      </p:sp>
      <p:sp>
        <p:nvSpPr>
          <p:cNvPr id="32" name="PlaceHolder 2"/>
          <p:cNvSpPr>
            <a:spLocks noGrp="1"/>
          </p:cNvSpPr>
          <p:nvPr>
            <p:ph type="body"/>
          </p:nvPr>
        </p:nvSpPr>
        <p:spPr>
          <a:xfrm>
            <a:off x="377640" y="2499120"/>
            <a:ext cx="6800400" cy="6194520"/>
          </a:xfrm>
          <a:prstGeom prst="rect">
            <a:avLst/>
          </a:prstGeom>
        </p:spPr>
        <p:txBody>
          <a:bodyPr/>
          <a:lstStyle/>
          <a:p>
            <a:endParaRPr/>
          </a:p>
        </p:txBody>
      </p:sp>
      <p:sp>
        <p:nvSpPr>
          <p:cNvPr id="33" name="PlaceHolder 3"/>
          <p:cNvSpPr>
            <a:spLocks noGrp="1"/>
          </p:cNvSpPr>
          <p:nvPr>
            <p:ph type="body"/>
          </p:nvPr>
        </p:nvSpPr>
        <p:spPr>
          <a:xfrm>
            <a:off x="377640" y="2499120"/>
            <a:ext cx="6800400" cy="6194520"/>
          </a:xfrm>
          <a:prstGeom prst="rect">
            <a:avLst/>
          </a:prstGeom>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44563" y="1747977"/>
            <a:ext cx="5667375" cy="3718466"/>
          </a:xfrm>
        </p:spPr>
        <p:txBody>
          <a:bodyPr anchor="b"/>
          <a:lstStyle>
            <a:lvl1pPr algn="ctr">
              <a:defRPr sz="3717"/>
            </a:lvl1pPr>
          </a:lstStyle>
          <a:p>
            <a:r>
              <a:rPr lang="es-ES_tradnl"/>
              <a:t>Clic para editar título</a:t>
            </a:r>
          </a:p>
        </p:txBody>
      </p:sp>
      <p:sp>
        <p:nvSpPr>
          <p:cNvPr id="3" name="Subtítulo 2"/>
          <p:cNvSpPr>
            <a:spLocks noGrp="1"/>
          </p:cNvSpPr>
          <p:nvPr>
            <p:ph type="subTitle" idx="1"/>
          </p:nvPr>
        </p:nvSpPr>
        <p:spPr>
          <a:xfrm>
            <a:off x="944563" y="5609842"/>
            <a:ext cx="5667375" cy="2578696"/>
          </a:xfrm>
        </p:spPr>
        <p:txBody>
          <a:bodyPr/>
          <a:lstStyle>
            <a:lvl1pPr marL="0" indent="0" algn="ctr">
              <a:buNone/>
              <a:defRPr sz="1487"/>
            </a:lvl1pPr>
            <a:lvl2pPr marL="283226" indent="0" algn="ctr">
              <a:buNone/>
              <a:defRPr sz="1239"/>
            </a:lvl2pPr>
            <a:lvl3pPr marL="566452" indent="0" algn="ctr">
              <a:buNone/>
              <a:defRPr sz="1115"/>
            </a:lvl3pPr>
            <a:lvl4pPr marL="849678" indent="0" algn="ctr">
              <a:buNone/>
              <a:defRPr sz="991"/>
            </a:lvl4pPr>
            <a:lvl5pPr marL="1132905" indent="0" algn="ctr">
              <a:buNone/>
              <a:defRPr sz="991"/>
            </a:lvl5pPr>
            <a:lvl6pPr marL="1416131" indent="0" algn="ctr">
              <a:buNone/>
              <a:defRPr sz="991"/>
            </a:lvl6pPr>
            <a:lvl7pPr marL="1699357" indent="0" algn="ctr">
              <a:buNone/>
              <a:defRPr sz="991"/>
            </a:lvl7pPr>
            <a:lvl8pPr marL="1982583" indent="0" algn="ctr">
              <a:buNone/>
              <a:defRPr sz="991"/>
            </a:lvl8pPr>
            <a:lvl9pPr marL="2265810" indent="0" algn="ctr">
              <a:buNone/>
              <a:defRPr sz="991"/>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CB44BB54-1266-D741-A264-92DDB469499E}" type="datetimeFigureOut">
              <a:rPr lang="es-ES_tradnl" smtClean="0"/>
              <a:pPr/>
              <a:t>30/01/2019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23D432D-F295-6545-9DE3-663B6D8E7B78}" type="slidenum">
              <a:rPr lang="es-ES_tradnl" smtClean="0"/>
              <a:pPr/>
              <a:t>‹#›</a:t>
            </a:fld>
            <a:endParaRPr lang="es-ES_tradnl"/>
          </a:p>
        </p:txBody>
      </p:sp>
    </p:spTree>
    <p:extLst>
      <p:ext uri="{BB962C8B-B14F-4D97-AF65-F5344CB8AC3E}">
        <p14:creationId xmlns:p14="http://schemas.microsoft.com/office/powerpoint/2010/main" xmlns="" val="1041762822"/>
      </p:ext>
    </p:extLst>
  </p:cSld>
  <p:clrMapOvr>
    <a:masterClrMapping/>
  </p:clrMapOvr>
  <p:extLst>
    <p:ext uri="{DCECCB84-F9BA-43D5-87BE-67443E8EF086}">
      <p15:sldGuideLst xmlns:p15="http://schemas.microsoft.com/office/powerpoint/2012/main" xmlns=""/>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377640" y="425880"/>
            <a:ext cx="6800400" cy="1783080"/>
          </a:xfrm>
          <a:prstGeom prst="rect">
            <a:avLst/>
          </a:prstGeom>
        </p:spPr>
        <p:txBody>
          <a:bodyPr/>
          <a:lstStyle/>
          <a:p>
            <a:endParaRPr/>
          </a:p>
        </p:txBody>
      </p:sp>
      <p:sp>
        <p:nvSpPr>
          <p:cNvPr id="147" name="PlaceHolder 2"/>
          <p:cNvSpPr>
            <a:spLocks noGrp="1"/>
          </p:cNvSpPr>
          <p:nvPr>
            <p:ph type="subTitle"/>
          </p:nvPr>
        </p:nvSpPr>
        <p:spPr>
          <a:xfrm>
            <a:off x="377640" y="2499120"/>
            <a:ext cx="6800400" cy="6194520"/>
          </a:xfrm>
          <a:prstGeom prst="rect">
            <a:avLst/>
          </a:prstGeom>
        </p:spPr>
        <p:txBody>
          <a:bodyPr anchor="ct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377640" y="425880"/>
            <a:ext cx="6800400" cy="1783080"/>
          </a:xfrm>
          <a:prstGeom prst="rect">
            <a:avLst/>
          </a:prstGeom>
        </p:spPr>
        <p:txBody>
          <a:bodyPr/>
          <a:lstStyle/>
          <a:p>
            <a:endParaRPr/>
          </a:p>
        </p:txBody>
      </p:sp>
      <p:sp>
        <p:nvSpPr>
          <p:cNvPr id="149" name="PlaceHolder 2"/>
          <p:cNvSpPr>
            <a:spLocks noGrp="1"/>
          </p:cNvSpPr>
          <p:nvPr>
            <p:ph type="body"/>
          </p:nvPr>
        </p:nvSpPr>
        <p:spPr>
          <a:xfrm>
            <a:off x="377640" y="2499120"/>
            <a:ext cx="6800400" cy="6194520"/>
          </a:xfrm>
          <a:prstGeom prst="rect">
            <a:avLst/>
          </a:prstGeom>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377640" y="425880"/>
            <a:ext cx="6800400" cy="1783080"/>
          </a:xfrm>
          <a:prstGeom prst="rect">
            <a:avLst/>
          </a:prstGeom>
        </p:spPr>
        <p:txBody>
          <a:bodyPr/>
          <a:lstStyle/>
          <a:p>
            <a:endParaRPr/>
          </a:p>
        </p:txBody>
      </p:sp>
      <p:sp>
        <p:nvSpPr>
          <p:cNvPr id="151" name="PlaceHolder 2"/>
          <p:cNvSpPr>
            <a:spLocks noGrp="1"/>
          </p:cNvSpPr>
          <p:nvPr>
            <p:ph type="body"/>
          </p:nvPr>
        </p:nvSpPr>
        <p:spPr>
          <a:xfrm>
            <a:off x="377640" y="2499120"/>
            <a:ext cx="3318480" cy="6194520"/>
          </a:xfrm>
          <a:prstGeom prst="rect">
            <a:avLst/>
          </a:prstGeom>
        </p:spPr>
        <p:txBody>
          <a:bodyPr/>
          <a:lstStyle/>
          <a:p>
            <a:endParaRPr/>
          </a:p>
        </p:txBody>
      </p:sp>
      <p:sp>
        <p:nvSpPr>
          <p:cNvPr id="152" name="PlaceHolder 3"/>
          <p:cNvSpPr>
            <a:spLocks noGrp="1"/>
          </p:cNvSpPr>
          <p:nvPr>
            <p:ph type="body"/>
          </p:nvPr>
        </p:nvSpPr>
        <p:spPr>
          <a:xfrm>
            <a:off x="3862440" y="2499120"/>
            <a:ext cx="3318480" cy="6194520"/>
          </a:xfrm>
          <a:prstGeom prst="rect">
            <a:avLst/>
          </a:prstGeom>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377640" y="425880"/>
            <a:ext cx="6800400" cy="1783080"/>
          </a:xfrm>
          <a:prstGeom prst="rect">
            <a:avLst/>
          </a:prstGeom>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377640" y="425880"/>
            <a:ext cx="6800400" cy="8266680"/>
          </a:xfrm>
          <a:prstGeom prst="rect">
            <a:avLst/>
          </a:prstGeom>
        </p:spPr>
        <p:txBody>
          <a:bodyPr anchor="ct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77640" y="425880"/>
            <a:ext cx="6800400" cy="1783080"/>
          </a:xfrm>
          <a:prstGeom prst="rect">
            <a:avLst/>
          </a:prstGeom>
        </p:spPr>
        <p:txBody>
          <a:bodyPr/>
          <a:lstStyle/>
          <a:p>
            <a:endParaRPr/>
          </a:p>
        </p:txBody>
      </p:sp>
      <p:sp>
        <p:nvSpPr>
          <p:cNvPr id="3" name="PlaceHolder 2"/>
          <p:cNvSpPr>
            <a:spLocks noGrp="1"/>
          </p:cNvSpPr>
          <p:nvPr>
            <p:ph type="subTitle"/>
          </p:nvPr>
        </p:nvSpPr>
        <p:spPr>
          <a:xfrm>
            <a:off x="377640" y="2499120"/>
            <a:ext cx="6800400" cy="6194520"/>
          </a:xfrm>
          <a:prstGeom prst="rect">
            <a:avLst/>
          </a:prstGeom>
        </p:spPr>
        <p:txBody>
          <a:bodyPr anchor="ct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377640" y="425880"/>
            <a:ext cx="6800400" cy="1783080"/>
          </a:xfrm>
          <a:prstGeom prst="rect">
            <a:avLst/>
          </a:prstGeom>
        </p:spPr>
        <p:txBody>
          <a:bodyPr/>
          <a:lstStyle/>
          <a:p>
            <a:endParaRPr/>
          </a:p>
        </p:txBody>
      </p:sp>
      <p:sp>
        <p:nvSpPr>
          <p:cNvPr id="156" name="PlaceHolder 2"/>
          <p:cNvSpPr>
            <a:spLocks noGrp="1"/>
          </p:cNvSpPr>
          <p:nvPr>
            <p:ph type="body"/>
          </p:nvPr>
        </p:nvSpPr>
        <p:spPr>
          <a:xfrm>
            <a:off x="377640" y="2499120"/>
            <a:ext cx="3318480" cy="2954520"/>
          </a:xfrm>
          <a:prstGeom prst="rect">
            <a:avLst/>
          </a:prstGeom>
        </p:spPr>
        <p:txBody>
          <a:bodyPr/>
          <a:lstStyle/>
          <a:p>
            <a:endParaRPr/>
          </a:p>
        </p:txBody>
      </p:sp>
      <p:sp>
        <p:nvSpPr>
          <p:cNvPr id="157" name="PlaceHolder 3"/>
          <p:cNvSpPr>
            <a:spLocks noGrp="1"/>
          </p:cNvSpPr>
          <p:nvPr>
            <p:ph type="body"/>
          </p:nvPr>
        </p:nvSpPr>
        <p:spPr>
          <a:xfrm>
            <a:off x="377640" y="5734800"/>
            <a:ext cx="3318480" cy="2954520"/>
          </a:xfrm>
          <a:prstGeom prst="rect">
            <a:avLst/>
          </a:prstGeom>
        </p:spPr>
        <p:txBody>
          <a:bodyPr/>
          <a:lstStyle/>
          <a:p>
            <a:endParaRPr/>
          </a:p>
        </p:txBody>
      </p:sp>
      <p:sp>
        <p:nvSpPr>
          <p:cNvPr id="158" name="PlaceHolder 4"/>
          <p:cNvSpPr>
            <a:spLocks noGrp="1"/>
          </p:cNvSpPr>
          <p:nvPr>
            <p:ph type="body"/>
          </p:nvPr>
        </p:nvSpPr>
        <p:spPr>
          <a:xfrm>
            <a:off x="3862440" y="2499120"/>
            <a:ext cx="3318480" cy="6194520"/>
          </a:xfrm>
          <a:prstGeom prst="rect">
            <a:avLst/>
          </a:prstGeom>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377640" y="425880"/>
            <a:ext cx="6800400" cy="1783080"/>
          </a:xfrm>
          <a:prstGeom prst="rect">
            <a:avLst/>
          </a:prstGeom>
        </p:spPr>
        <p:txBody>
          <a:bodyPr/>
          <a:lstStyle/>
          <a:p>
            <a:endParaRPr/>
          </a:p>
        </p:txBody>
      </p:sp>
      <p:sp>
        <p:nvSpPr>
          <p:cNvPr id="160" name="PlaceHolder 2"/>
          <p:cNvSpPr>
            <a:spLocks noGrp="1"/>
          </p:cNvSpPr>
          <p:nvPr>
            <p:ph type="body"/>
          </p:nvPr>
        </p:nvSpPr>
        <p:spPr>
          <a:xfrm>
            <a:off x="377640" y="2499120"/>
            <a:ext cx="3318480" cy="6194520"/>
          </a:xfrm>
          <a:prstGeom prst="rect">
            <a:avLst/>
          </a:prstGeom>
        </p:spPr>
        <p:txBody>
          <a:bodyPr/>
          <a:lstStyle/>
          <a:p>
            <a:endParaRPr/>
          </a:p>
        </p:txBody>
      </p:sp>
      <p:sp>
        <p:nvSpPr>
          <p:cNvPr id="161" name="PlaceHolder 3"/>
          <p:cNvSpPr>
            <a:spLocks noGrp="1"/>
          </p:cNvSpPr>
          <p:nvPr>
            <p:ph type="body"/>
          </p:nvPr>
        </p:nvSpPr>
        <p:spPr>
          <a:xfrm>
            <a:off x="3862440" y="2499120"/>
            <a:ext cx="3318480" cy="2954520"/>
          </a:xfrm>
          <a:prstGeom prst="rect">
            <a:avLst/>
          </a:prstGeom>
        </p:spPr>
        <p:txBody>
          <a:bodyPr/>
          <a:lstStyle/>
          <a:p>
            <a:endParaRPr/>
          </a:p>
        </p:txBody>
      </p:sp>
      <p:sp>
        <p:nvSpPr>
          <p:cNvPr id="162" name="PlaceHolder 4"/>
          <p:cNvSpPr>
            <a:spLocks noGrp="1"/>
          </p:cNvSpPr>
          <p:nvPr>
            <p:ph type="body"/>
          </p:nvPr>
        </p:nvSpPr>
        <p:spPr>
          <a:xfrm>
            <a:off x="3862440" y="5734800"/>
            <a:ext cx="3318480" cy="2954520"/>
          </a:xfrm>
          <a:prstGeom prst="rect">
            <a:avLst/>
          </a:prstGeom>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377640" y="425880"/>
            <a:ext cx="6800400" cy="1783080"/>
          </a:xfrm>
          <a:prstGeom prst="rect">
            <a:avLst/>
          </a:prstGeom>
        </p:spPr>
        <p:txBody>
          <a:bodyPr/>
          <a:lstStyle/>
          <a:p>
            <a:endParaRPr/>
          </a:p>
        </p:txBody>
      </p:sp>
      <p:sp>
        <p:nvSpPr>
          <p:cNvPr id="164" name="PlaceHolder 2"/>
          <p:cNvSpPr>
            <a:spLocks noGrp="1"/>
          </p:cNvSpPr>
          <p:nvPr>
            <p:ph type="body"/>
          </p:nvPr>
        </p:nvSpPr>
        <p:spPr>
          <a:xfrm>
            <a:off x="377640" y="2499120"/>
            <a:ext cx="3318480" cy="2954520"/>
          </a:xfrm>
          <a:prstGeom prst="rect">
            <a:avLst/>
          </a:prstGeom>
        </p:spPr>
        <p:txBody>
          <a:bodyPr/>
          <a:lstStyle/>
          <a:p>
            <a:endParaRPr/>
          </a:p>
        </p:txBody>
      </p:sp>
      <p:sp>
        <p:nvSpPr>
          <p:cNvPr id="165" name="PlaceHolder 3"/>
          <p:cNvSpPr>
            <a:spLocks noGrp="1"/>
          </p:cNvSpPr>
          <p:nvPr>
            <p:ph type="body"/>
          </p:nvPr>
        </p:nvSpPr>
        <p:spPr>
          <a:xfrm>
            <a:off x="3862440" y="2499120"/>
            <a:ext cx="3318480" cy="2954520"/>
          </a:xfrm>
          <a:prstGeom prst="rect">
            <a:avLst/>
          </a:prstGeom>
        </p:spPr>
        <p:txBody>
          <a:bodyPr/>
          <a:lstStyle/>
          <a:p>
            <a:endParaRPr/>
          </a:p>
        </p:txBody>
      </p:sp>
      <p:sp>
        <p:nvSpPr>
          <p:cNvPr id="166" name="PlaceHolder 4"/>
          <p:cNvSpPr>
            <a:spLocks noGrp="1"/>
          </p:cNvSpPr>
          <p:nvPr>
            <p:ph type="body"/>
          </p:nvPr>
        </p:nvSpPr>
        <p:spPr>
          <a:xfrm>
            <a:off x="377640" y="5734800"/>
            <a:ext cx="6800400" cy="2954520"/>
          </a:xfrm>
          <a:prstGeom prst="rect">
            <a:avLst/>
          </a:prstGeom>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377640" y="425880"/>
            <a:ext cx="6800400" cy="1783080"/>
          </a:xfrm>
          <a:prstGeom prst="rect">
            <a:avLst/>
          </a:prstGeom>
        </p:spPr>
        <p:txBody>
          <a:bodyPr/>
          <a:lstStyle/>
          <a:p>
            <a:endParaRPr/>
          </a:p>
        </p:txBody>
      </p:sp>
      <p:sp>
        <p:nvSpPr>
          <p:cNvPr id="168" name="PlaceHolder 2"/>
          <p:cNvSpPr>
            <a:spLocks noGrp="1"/>
          </p:cNvSpPr>
          <p:nvPr>
            <p:ph type="body"/>
          </p:nvPr>
        </p:nvSpPr>
        <p:spPr>
          <a:xfrm>
            <a:off x="377640" y="2499120"/>
            <a:ext cx="6800400" cy="2954520"/>
          </a:xfrm>
          <a:prstGeom prst="rect">
            <a:avLst/>
          </a:prstGeom>
        </p:spPr>
        <p:txBody>
          <a:bodyPr/>
          <a:lstStyle/>
          <a:p>
            <a:endParaRPr/>
          </a:p>
        </p:txBody>
      </p:sp>
      <p:sp>
        <p:nvSpPr>
          <p:cNvPr id="169" name="PlaceHolder 3"/>
          <p:cNvSpPr>
            <a:spLocks noGrp="1"/>
          </p:cNvSpPr>
          <p:nvPr>
            <p:ph type="body"/>
          </p:nvPr>
        </p:nvSpPr>
        <p:spPr>
          <a:xfrm>
            <a:off x="377640" y="5734800"/>
            <a:ext cx="6800400" cy="2954520"/>
          </a:xfrm>
          <a:prstGeom prst="rect">
            <a:avLst/>
          </a:prstGeom>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377640" y="425880"/>
            <a:ext cx="6800400" cy="1783080"/>
          </a:xfrm>
          <a:prstGeom prst="rect">
            <a:avLst/>
          </a:prstGeom>
        </p:spPr>
        <p:txBody>
          <a:bodyPr/>
          <a:lstStyle/>
          <a:p>
            <a:endParaRPr/>
          </a:p>
        </p:txBody>
      </p:sp>
      <p:sp>
        <p:nvSpPr>
          <p:cNvPr id="171" name="PlaceHolder 2"/>
          <p:cNvSpPr>
            <a:spLocks noGrp="1"/>
          </p:cNvSpPr>
          <p:nvPr>
            <p:ph type="body"/>
          </p:nvPr>
        </p:nvSpPr>
        <p:spPr>
          <a:xfrm>
            <a:off x="377640" y="2499120"/>
            <a:ext cx="3318480" cy="2954520"/>
          </a:xfrm>
          <a:prstGeom prst="rect">
            <a:avLst/>
          </a:prstGeom>
        </p:spPr>
        <p:txBody>
          <a:bodyPr/>
          <a:lstStyle/>
          <a:p>
            <a:endParaRPr/>
          </a:p>
        </p:txBody>
      </p:sp>
      <p:sp>
        <p:nvSpPr>
          <p:cNvPr id="172" name="PlaceHolder 3"/>
          <p:cNvSpPr>
            <a:spLocks noGrp="1"/>
          </p:cNvSpPr>
          <p:nvPr>
            <p:ph type="body"/>
          </p:nvPr>
        </p:nvSpPr>
        <p:spPr>
          <a:xfrm>
            <a:off x="3862440" y="2499120"/>
            <a:ext cx="3318480" cy="2954520"/>
          </a:xfrm>
          <a:prstGeom prst="rect">
            <a:avLst/>
          </a:prstGeom>
        </p:spPr>
        <p:txBody>
          <a:bodyPr/>
          <a:lstStyle/>
          <a:p>
            <a:endParaRPr/>
          </a:p>
        </p:txBody>
      </p:sp>
      <p:sp>
        <p:nvSpPr>
          <p:cNvPr id="173" name="PlaceHolder 4"/>
          <p:cNvSpPr>
            <a:spLocks noGrp="1"/>
          </p:cNvSpPr>
          <p:nvPr>
            <p:ph type="body"/>
          </p:nvPr>
        </p:nvSpPr>
        <p:spPr>
          <a:xfrm>
            <a:off x="3862440" y="5734800"/>
            <a:ext cx="3318480" cy="2954520"/>
          </a:xfrm>
          <a:prstGeom prst="rect">
            <a:avLst/>
          </a:prstGeom>
        </p:spPr>
        <p:txBody>
          <a:bodyPr/>
          <a:lstStyle/>
          <a:p>
            <a:endParaRPr/>
          </a:p>
        </p:txBody>
      </p:sp>
      <p:sp>
        <p:nvSpPr>
          <p:cNvPr id="174" name="PlaceHolder 5"/>
          <p:cNvSpPr>
            <a:spLocks noGrp="1"/>
          </p:cNvSpPr>
          <p:nvPr>
            <p:ph type="body"/>
          </p:nvPr>
        </p:nvSpPr>
        <p:spPr>
          <a:xfrm>
            <a:off x="377640" y="5734800"/>
            <a:ext cx="3318480" cy="2954520"/>
          </a:xfrm>
          <a:prstGeom prst="rect">
            <a:avLst/>
          </a:prstGeom>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Immagine 177"/>
          <p:cNvPicPr>
            <a:picLocks noChangeAspect="1" noChangeArrowheads="1"/>
          </p:cNvPicPr>
          <p:nvPr/>
        </p:nvPicPr>
        <p:blipFill>
          <a:blip r:embed="rId2" cstate="print"/>
          <a:srcRect/>
          <a:stretch>
            <a:fillRect/>
          </a:stretch>
        </p:blipFill>
        <p:spPr bwMode="auto">
          <a:xfrm>
            <a:off x="377825" y="2882900"/>
            <a:ext cx="6800850" cy="5426075"/>
          </a:xfrm>
          <a:prstGeom prst="rect">
            <a:avLst/>
          </a:prstGeom>
          <a:noFill/>
          <a:ln w="9525">
            <a:noFill/>
            <a:miter lim="800000"/>
            <a:headEnd/>
            <a:tailEnd/>
          </a:ln>
        </p:spPr>
      </p:pic>
      <p:pic>
        <p:nvPicPr>
          <p:cNvPr id="6" name="Immagine 178"/>
          <p:cNvPicPr>
            <a:picLocks noChangeAspect="1" noChangeArrowheads="1"/>
          </p:cNvPicPr>
          <p:nvPr/>
        </p:nvPicPr>
        <p:blipFill>
          <a:blip r:embed="rId2" cstate="print"/>
          <a:srcRect/>
          <a:stretch>
            <a:fillRect/>
          </a:stretch>
        </p:blipFill>
        <p:spPr bwMode="auto">
          <a:xfrm>
            <a:off x="377825" y="2882900"/>
            <a:ext cx="6800850" cy="5426075"/>
          </a:xfrm>
          <a:prstGeom prst="rect">
            <a:avLst/>
          </a:prstGeom>
          <a:noFill/>
          <a:ln w="9525">
            <a:noFill/>
            <a:miter lim="800000"/>
            <a:headEnd/>
            <a:tailEnd/>
          </a:ln>
        </p:spPr>
      </p:pic>
      <p:sp>
        <p:nvSpPr>
          <p:cNvPr id="175" name="PlaceHolder 1"/>
          <p:cNvSpPr>
            <a:spLocks noGrp="1"/>
          </p:cNvSpPr>
          <p:nvPr>
            <p:ph type="title"/>
          </p:nvPr>
        </p:nvSpPr>
        <p:spPr>
          <a:xfrm>
            <a:off x="377640" y="425880"/>
            <a:ext cx="6800400" cy="1783080"/>
          </a:xfrm>
          <a:prstGeom prst="rect">
            <a:avLst/>
          </a:prstGeom>
        </p:spPr>
        <p:txBody>
          <a:bodyPr/>
          <a:lstStyle/>
          <a:p>
            <a:endParaRPr/>
          </a:p>
        </p:txBody>
      </p:sp>
      <p:sp>
        <p:nvSpPr>
          <p:cNvPr id="176" name="PlaceHolder 2"/>
          <p:cNvSpPr>
            <a:spLocks noGrp="1"/>
          </p:cNvSpPr>
          <p:nvPr>
            <p:ph type="body"/>
          </p:nvPr>
        </p:nvSpPr>
        <p:spPr>
          <a:xfrm>
            <a:off x="377640" y="2499120"/>
            <a:ext cx="6800400" cy="6194520"/>
          </a:xfrm>
          <a:prstGeom prst="rect">
            <a:avLst/>
          </a:prstGeom>
        </p:spPr>
        <p:txBody>
          <a:bodyPr/>
          <a:lstStyle/>
          <a:p>
            <a:endParaRPr/>
          </a:p>
        </p:txBody>
      </p:sp>
      <p:sp>
        <p:nvSpPr>
          <p:cNvPr id="177" name="PlaceHolder 3"/>
          <p:cNvSpPr>
            <a:spLocks noGrp="1"/>
          </p:cNvSpPr>
          <p:nvPr>
            <p:ph type="body"/>
          </p:nvPr>
        </p:nvSpPr>
        <p:spPr>
          <a:xfrm>
            <a:off x="377640" y="2499120"/>
            <a:ext cx="6800400" cy="6194520"/>
          </a:xfrm>
          <a:prstGeom prst="rect">
            <a:avLst/>
          </a:prstGeom>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77640" y="425880"/>
            <a:ext cx="6800400" cy="1783080"/>
          </a:xfrm>
          <a:prstGeom prst="rect">
            <a:avLst/>
          </a:prstGeom>
        </p:spPr>
        <p:txBody>
          <a:bodyPr/>
          <a:lstStyle/>
          <a:p>
            <a:endParaRPr/>
          </a:p>
        </p:txBody>
      </p:sp>
      <p:sp>
        <p:nvSpPr>
          <p:cNvPr id="5" name="PlaceHolder 2"/>
          <p:cNvSpPr>
            <a:spLocks noGrp="1"/>
          </p:cNvSpPr>
          <p:nvPr>
            <p:ph type="body"/>
          </p:nvPr>
        </p:nvSpPr>
        <p:spPr>
          <a:xfrm>
            <a:off x="377640" y="2499120"/>
            <a:ext cx="6800400" cy="6194520"/>
          </a:xfrm>
          <a:prstGeom prst="rect">
            <a:avLst/>
          </a:prstGeom>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77640" y="425880"/>
            <a:ext cx="6800400" cy="1783080"/>
          </a:xfrm>
          <a:prstGeom prst="rect">
            <a:avLst/>
          </a:prstGeom>
        </p:spPr>
        <p:txBody>
          <a:bodyPr/>
          <a:lstStyle/>
          <a:p>
            <a:endParaRPr/>
          </a:p>
        </p:txBody>
      </p:sp>
      <p:sp>
        <p:nvSpPr>
          <p:cNvPr id="7" name="PlaceHolder 2"/>
          <p:cNvSpPr>
            <a:spLocks noGrp="1"/>
          </p:cNvSpPr>
          <p:nvPr>
            <p:ph type="body"/>
          </p:nvPr>
        </p:nvSpPr>
        <p:spPr>
          <a:xfrm>
            <a:off x="377640" y="2499120"/>
            <a:ext cx="3318480" cy="6194520"/>
          </a:xfrm>
          <a:prstGeom prst="rect">
            <a:avLst/>
          </a:prstGeom>
        </p:spPr>
        <p:txBody>
          <a:bodyPr/>
          <a:lstStyle/>
          <a:p>
            <a:endParaRPr/>
          </a:p>
        </p:txBody>
      </p:sp>
      <p:sp>
        <p:nvSpPr>
          <p:cNvPr id="8" name="PlaceHolder 3"/>
          <p:cNvSpPr>
            <a:spLocks noGrp="1"/>
          </p:cNvSpPr>
          <p:nvPr>
            <p:ph type="body"/>
          </p:nvPr>
        </p:nvSpPr>
        <p:spPr>
          <a:xfrm>
            <a:off x="3862440" y="2499120"/>
            <a:ext cx="3318480" cy="6194520"/>
          </a:xfrm>
          <a:prstGeom prst="rect">
            <a:avLst/>
          </a:prstGeom>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77640" y="425880"/>
            <a:ext cx="6800400" cy="1783080"/>
          </a:xfrm>
          <a:prstGeom prst="rect">
            <a:avLst/>
          </a:prstGeom>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77640" y="425880"/>
            <a:ext cx="6800400" cy="8266680"/>
          </a:xfrm>
          <a:prstGeom prst="rect">
            <a:avLst/>
          </a:prstGeom>
        </p:spPr>
        <p:txBody>
          <a:bodyPr anchor="ct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77640" y="425880"/>
            <a:ext cx="6800400" cy="1783080"/>
          </a:xfrm>
          <a:prstGeom prst="rect">
            <a:avLst/>
          </a:prstGeom>
        </p:spPr>
        <p:txBody>
          <a:bodyPr/>
          <a:lstStyle/>
          <a:p>
            <a:endParaRPr/>
          </a:p>
        </p:txBody>
      </p:sp>
      <p:sp>
        <p:nvSpPr>
          <p:cNvPr id="12" name="PlaceHolder 2"/>
          <p:cNvSpPr>
            <a:spLocks noGrp="1"/>
          </p:cNvSpPr>
          <p:nvPr>
            <p:ph type="body"/>
          </p:nvPr>
        </p:nvSpPr>
        <p:spPr>
          <a:xfrm>
            <a:off x="377640" y="2499120"/>
            <a:ext cx="3318480" cy="2954520"/>
          </a:xfrm>
          <a:prstGeom prst="rect">
            <a:avLst/>
          </a:prstGeom>
        </p:spPr>
        <p:txBody>
          <a:bodyPr/>
          <a:lstStyle/>
          <a:p>
            <a:endParaRPr/>
          </a:p>
        </p:txBody>
      </p:sp>
      <p:sp>
        <p:nvSpPr>
          <p:cNvPr id="13" name="PlaceHolder 3"/>
          <p:cNvSpPr>
            <a:spLocks noGrp="1"/>
          </p:cNvSpPr>
          <p:nvPr>
            <p:ph type="body"/>
          </p:nvPr>
        </p:nvSpPr>
        <p:spPr>
          <a:xfrm>
            <a:off x="377640" y="5734800"/>
            <a:ext cx="3318480" cy="2954520"/>
          </a:xfrm>
          <a:prstGeom prst="rect">
            <a:avLst/>
          </a:prstGeom>
        </p:spPr>
        <p:txBody>
          <a:bodyPr/>
          <a:lstStyle/>
          <a:p>
            <a:endParaRPr/>
          </a:p>
        </p:txBody>
      </p:sp>
      <p:sp>
        <p:nvSpPr>
          <p:cNvPr id="14" name="PlaceHolder 4"/>
          <p:cNvSpPr>
            <a:spLocks noGrp="1"/>
          </p:cNvSpPr>
          <p:nvPr>
            <p:ph type="body"/>
          </p:nvPr>
        </p:nvSpPr>
        <p:spPr>
          <a:xfrm>
            <a:off x="3862440" y="2499120"/>
            <a:ext cx="3318480" cy="6194520"/>
          </a:xfrm>
          <a:prstGeom prst="rect">
            <a:avLst/>
          </a:prstGeom>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77640" y="425880"/>
            <a:ext cx="6800400" cy="1783080"/>
          </a:xfrm>
          <a:prstGeom prst="rect">
            <a:avLst/>
          </a:prstGeom>
        </p:spPr>
        <p:txBody>
          <a:bodyPr/>
          <a:lstStyle/>
          <a:p>
            <a:endParaRPr/>
          </a:p>
        </p:txBody>
      </p:sp>
      <p:sp>
        <p:nvSpPr>
          <p:cNvPr id="16" name="PlaceHolder 2"/>
          <p:cNvSpPr>
            <a:spLocks noGrp="1"/>
          </p:cNvSpPr>
          <p:nvPr>
            <p:ph type="body"/>
          </p:nvPr>
        </p:nvSpPr>
        <p:spPr>
          <a:xfrm>
            <a:off x="377640" y="2499120"/>
            <a:ext cx="3318480" cy="6194520"/>
          </a:xfrm>
          <a:prstGeom prst="rect">
            <a:avLst/>
          </a:prstGeom>
        </p:spPr>
        <p:txBody>
          <a:bodyPr/>
          <a:lstStyle/>
          <a:p>
            <a:endParaRPr/>
          </a:p>
        </p:txBody>
      </p:sp>
      <p:sp>
        <p:nvSpPr>
          <p:cNvPr id="17" name="PlaceHolder 3"/>
          <p:cNvSpPr>
            <a:spLocks noGrp="1"/>
          </p:cNvSpPr>
          <p:nvPr>
            <p:ph type="body"/>
          </p:nvPr>
        </p:nvSpPr>
        <p:spPr>
          <a:xfrm>
            <a:off x="3862440" y="2499120"/>
            <a:ext cx="3318480" cy="2954520"/>
          </a:xfrm>
          <a:prstGeom prst="rect">
            <a:avLst/>
          </a:prstGeom>
        </p:spPr>
        <p:txBody>
          <a:bodyPr/>
          <a:lstStyle/>
          <a:p>
            <a:endParaRPr/>
          </a:p>
        </p:txBody>
      </p:sp>
      <p:sp>
        <p:nvSpPr>
          <p:cNvPr id="18" name="PlaceHolder 4"/>
          <p:cNvSpPr>
            <a:spLocks noGrp="1"/>
          </p:cNvSpPr>
          <p:nvPr>
            <p:ph type="body"/>
          </p:nvPr>
        </p:nvSpPr>
        <p:spPr>
          <a:xfrm>
            <a:off x="3862440" y="5734800"/>
            <a:ext cx="3318480" cy="2954520"/>
          </a:xfrm>
          <a:prstGeom prst="rect">
            <a:avLst/>
          </a:prstGeom>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77640" y="425880"/>
            <a:ext cx="6800400" cy="1783080"/>
          </a:xfrm>
          <a:prstGeom prst="rect">
            <a:avLst/>
          </a:prstGeom>
        </p:spPr>
        <p:txBody>
          <a:bodyPr/>
          <a:lstStyle/>
          <a:p>
            <a:endParaRPr/>
          </a:p>
        </p:txBody>
      </p:sp>
      <p:sp>
        <p:nvSpPr>
          <p:cNvPr id="20" name="PlaceHolder 2"/>
          <p:cNvSpPr>
            <a:spLocks noGrp="1"/>
          </p:cNvSpPr>
          <p:nvPr>
            <p:ph type="body"/>
          </p:nvPr>
        </p:nvSpPr>
        <p:spPr>
          <a:xfrm>
            <a:off x="377640" y="2499120"/>
            <a:ext cx="3318480" cy="2954520"/>
          </a:xfrm>
          <a:prstGeom prst="rect">
            <a:avLst/>
          </a:prstGeom>
        </p:spPr>
        <p:txBody>
          <a:bodyPr/>
          <a:lstStyle/>
          <a:p>
            <a:endParaRPr/>
          </a:p>
        </p:txBody>
      </p:sp>
      <p:sp>
        <p:nvSpPr>
          <p:cNvPr id="21" name="PlaceHolder 3"/>
          <p:cNvSpPr>
            <a:spLocks noGrp="1"/>
          </p:cNvSpPr>
          <p:nvPr>
            <p:ph type="body"/>
          </p:nvPr>
        </p:nvSpPr>
        <p:spPr>
          <a:xfrm>
            <a:off x="3862440" y="2499120"/>
            <a:ext cx="3318480" cy="2954520"/>
          </a:xfrm>
          <a:prstGeom prst="rect">
            <a:avLst/>
          </a:prstGeom>
        </p:spPr>
        <p:txBody>
          <a:bodyPr/>
          <a:lstStyle/>
          <a:p>
            <a:endParaRPr/>
          </a:p>
        </p:txBody>
      </p:sp>
      <p:sp>
        <p:nvSpPr>
          <p:cNvPr id="22" name="PlaceHolder 4"/>
          <p:cNvSpPr>
            <a:spLocks noGrp="1"/>
          </p:cNvSpPr>
          <p:nvPr>
            <p:ph type="body"/>
          </p:nvPr>
        </p:nvSpPr>
        <p:spPr>
          <a:xfrm>
            <a:off x="377640" y="5734800"/>
            <a:ext cx="6800400" cy="2954520"/>
          </a:xfrm>
          <a:prstGeom prst="rect">
            <a:avLst/>
          </a:prstGeom>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PlaceHolder 1"/>
          <p:cNvSpPr>
            <a:spLocks noGrp="1"/>
          </p:cNvSpPr>
          <p:nvPr>
            <p:ph type="title"/>
          </p:nvPr>
        </p:nvSpPr>
        <p:spPr bwMode="auto">
          <a:xfrm>
            <a:off x="377825" y="425450"/>
            <a:ext cx="6800850" cy="17827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the title text format</a:t>
            </a:r>
            <a:endParaRPr lang="de-DE"/>
          </a:p>
        </p:txBody>
      </p:sp>
      <p:sp>
        <p:nvSpPr>
          <p:cNvPr id="3" name="PlaceHolder 2"/>
          <p:cNvSpPr>
            <a:spLocks noGrp="1"/>
          </p:cNvSpPr>
          <p:nvPr>
            <p:ph type="body"/>
          </p:nvPr>
        </p:nvSpPr>
        <p:spPr>
          <a:xfrm>
            <a:off x="377825" y="2498725"/>
            <a:ext cx="6800850" cy="6194425"/>
          </a:xfrm>
          <a:prstGeom prst="rect">
            <a:avLst/>
          </a:prstGeom>
        </p:spPr>
        <p:txBody>
          <a:bodyPr lIns="0" tIns="0" rIns="0" bIns="0"/>
          <a:lstStyle/>
          <a:p>
            <a:r>
              <a:rPr lang="en-GB"/>
              <a:t>Click to edit the outline text format</a:t>
            </a:r>
            <a:endParaRPr/>
          </a:p>
          <a:p>
            <a:pPr lvl="1"/>
            <a:r>
              <a:rPr lang="en-GB"/>
              <a:t>Second Outline Level</a:t>
            </a:r>
            <a:endParaRPr/>
          </a:p>
          <a:p>
            <a:pPr lvl="2"/>
            <a:r>
              <a:rPr lang="en-GB"/>
              <a:t>Third Outline Level</a:t>
            </a:r>
            <a:endParaRPr/>
          </a:p>
          <a:p>
            <a:pPr lvl="3"/>
            <a:r>
              <a:rPr lang="en-GB"/>
              <a:t>Fourth Outline Level</a:t>
            </a:r>
            <a:endParaRPr/>
          </a:p>
          <a:p>
            <a:pPr lvl="4"/>
            <a:r>
              <a:rPr lang="en-GB"/>
              <a:t>Fifth Outline Level</a:t>
            </a:r>
            <a:endParaRPr/>
          </a:p>
          <a:p>
            <a:pPr lvl="5"/>
            <a:r>
              <a:rPr lang="en-GB"/>
              <a:t>Sixth Outline Level</a:t>
            </a:r>
            <a:endParaRPr/>
          </a:p>
          <a:p>
            <a:pPr lvl="6"/>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 id="2147483725" r:id="rId12"/>
    <p:sldLayoutId id="2147483727" r:id="rId13"/>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ea typeface="DejaVu Sans"/>
          <a:cs typeface="DejaVu Sans"/>
        </a:defRPr>
      </a:lvl2pPr>
      <a:lvl3pPr algn="l" rtl="0" fontAlgn="base">
        <a:lnSpc>
          <a:spcPct val="90000"/>
        </a:lnSpc>
        <a:spcBef>
          <a:spcPct val="0"/>
        </a:spcBef>
        <a:spcAft>
          <a:spcPct val="0"/>
        </a:spcAft>
        <a:defRPr sz="4400">
          <a:solidFill>
            <a:schemeClr val="tx1"/>
          </a:solidFill>
          <a:latin typeface="Arial" charset="0"/>
          <a:ea typeface="DejaVu Sans"/>
          <a:cs typeface="DejaVu Sans"/>
        </a:defRPr>
      </a:lvl3pPr>
      <a:lvl4pPr algn="l" rtl="0" fontAlgn="base">
        <a:lnSpc>
          <a:spcPct val="90000"/>
        </a:lnSpc>
        <a:spcBef>
          <a:spcPct val="0"/>
        </a:spcBef>
        <a:spcAft>
          <a:spcPct val="0"/>
        </a:spcAft>
        <a:defRPr sz="4400">
          <a:solidFill>
            <a:schemeClr val="tx1"/>
          </a:solidFill>
          <a:latin typeface="Arial" charset="0"/>
          <a:ea typeface="DejaVu Sans"/>
          <a:cs typeface="DejaVu Sans"/>
        </a:defRPr>
      </a:lvl4pPr>
      <a:lvl5pPr algn="l" rtl="0" fontAlgn="base">
        <a:lnSpc>
          <a:spcPct val="90000"/>
        </a:lnSpc>
        <a:spcBef>
          <a:spcPct val="0"/>
        </a:spcBef>
        <a:spcAft>
          <a:spcPct val="0"/>
        </a:spcAft>
        <a:defRPr sz="4400">
          <a:solidFill>
            <a:schemeClr val="tx1"/>
          </a:solidFill>
          <a:latin typeface="Arial"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charset="0"/>
          <a:ea typeface="DejaVu Sans"/>
          <a:cs typeface="DejaVu Sans"/>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PlaceHolder 1"/>
          <p:cNvSpPr>
            <a:spLocks noGrp="1"/>
          </p:cNvSpPr>
          <p:nvPr>
            <p:ph type="title"/>
          </p:nvPr>
        </p:nvSpPr>
        <p:spPr bwMode="auto">
          <a:xfrm>
            <a:off x="377825" y="425450"/>
            <a:ext cx="6800850" cy="17827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the title text format</a:t>
            </a:r>
            <a:endParaRPr lang="de-DE"/>
          </a:p>
        </p:txBody>
      </p:sp>
      <p:sp>
        <p:nvSpPr>
          <p:cNvPr id="145" name="PlaceHolder 2"/>
          <p:cNvSpPr>
            <a:spLocks noGrp="1"/>
          </p:cNvSpPr>
          <p:nvPr>
            <p:ph type="body"/>
          </p:nvPr>
        </p:nvSpPr>
        <p:spPr>
          <a:xfrm>
            <a:off x="377825" y="2498725"/>
            <a:ext cx="6800850" cy="6194425"/>
          </a:xfrm>
          <a:prstGeom prst="rect">
            <a:avLst/>
          </a:prstGeom>
        </p:spPr>
        <p:txBody>
          <a:bodyPr lIns="0" tIns="0" rIns="0" bIns="0"/>
          <a:lstStyle/>
          <a:p>
            <a:r>
              <a:rPr lang="en-GB"/>
              <a:t>Click to edit the outline text format</a:t>
            </a:r>
            <a:endParaRPr/>
          </a:p>
          <a:p>
            <a:pPr lvl="1"/>
            <a:r>
              <a:rPr lang="en-GB"/>
              <a:t>Second Outline Level</a:t>
            </a:r>
            <a:endParaRPr/>
          </a:p>
          <a:p>
            <a:pPr lvl="2"/>
            <a:r>
              <a:rPr lang="en-GB"/>
              <a:t>Third Outline Level</a:t>
            </a:r>
            <a:endParaRPr/>
          </a:p>
          <a:p>
            <a:pPr lvl="3"/>
            <a:r>
              <a:rPr lang="en-GB"/>
              <a:t>Fourth Outline Level</a:t>
            </a:r>
            <a:endParaRPr/>
          </a:p>
          <a:p>
            <a:pPr lvl="4"/>
            <a:r>
              <a:rPr lang="en-GB"/>
              <a:t>Fifth Outline Level</a:t>
            </a:r>
            <a:endParaRPr/>
          </a:p>
          <a:p>
            <a:pPr lvl="5"/>
            <a:r>
              <a:rPr lang="en-GB"/>
              <a:t>Sixth Outline Level</a:t>
            </a:r>
            <a:endParaRPr/>
          </a:p>
          <a:p>
            <a:pPr lvl="6"/>
            <a:r>
              <a:rPr lang="en-GB"/>
              <a:t>Seventh Outline Level</a:t>
            </a:r>
            <a:endParaRPr/>
          </a:p>
        </p:txBody>
      </p:sp>
    </p:spTree>
  </p:cSld>
  <p:clrMap bg1="lt1" tx1="dk1" bg2="lt2" tx2="dk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 id="2147483726" r:id="rId12"/>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ea typeface="DejaVu Sans"/>
          <a:cs typeface="DejaVu Sans"/>
        </a:defRPr>
      </a:lvl2pPr>
      <a:lvl3pPr algn="l" rtl="0" fontAlgn="base">
        <a:lnSpc>
          <a:spcPct val="90000"/>
        </a:lnSpc>
        <a:spcBef>
          <a:spcPct val="0"/>
        </a:spcBef>
        <a:spcAft>
          <a:spcPct val="0"/>
        </a:spcAft>
        <a:defRPr sz="4400">
          <a:solidFill>
            <a:schemeClr val="tx1"/>
          </a:solidFill>
          <a:latin typeface="Arial" charset="0"/>
          <a:ea typeface="DejaVu Sans"/>
          <a:cs typeface="DejaVu Sans"/>
        </a:defRPr>
      </a:lvl3pPr>
      <a:lvl4pPr algn="l" rtl="0" fontAlgn="base">
        <a:lnSpc>
          <a:spcPct val="90000"/>
        </a:lnSpc>
        <a:spcBef>
          <a:spcPct val="0"/>
        </a:spcBef>
        <a:spcAft>
          <a:spcPct val="0"/>
        </a:spcAft>
        <a:defRPr sz="4400">
          <a:solidFill>
            <a:schemeClr val="tx1"/>
          </a:solidFill>
          <a:latin typeface="Arial" charset="0"/>
          <a:ea typeface="DejaVu Sans"/>
          <a:cs typeface="DejaVu Sans"/>
        </a:defRPr>
      </a:lvl4pPr>
      <a:lvl5pPr algn="l" rtl="0" fontAlgn="base">
        <a:lnSpc>
          <a:spcPct val="90000"/>
        </a:lnSpc>
        <a:spcBef>
          <a:spcPct val="0"/>
        </a:spcBef>
        <a:spcAft>
          <a:spcPct val="0"/>
        </a:spcAft>
        <a:defRPr sz="4400">
          <a:solidFill>
            <a:schemeClr val="tx1"/>
          </a:solidFill>
          <a:latin typeface="Arial"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charset="0"/>
          <a:ea typeface="DejaVu Sans"/>
          <a:cs typeface="DejaVu Sans"/>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tiff"/><Relationship Id="rId4" Type="http://schemas.openxmlformats.org/officeDocument/2006/relationships/image" Target="../media/image15.pn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walkandtalkproject.e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office@frauen-op.at" TargetMode="External"/><Relationship Id="rId5" Type="http://schemas.openxmlformats.org/officeDocument/2006/relationships/hyperlink" Target="mailto:info@archiviodellamemoria.it" TargetMode="External"/><Relationship Id="rId4" Type="http://schemas.openxmlformats.org/officeDocument/2006/relationships/hyperlink" Target="mailto:info@vhs-lingen.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mailto:radu.robota@uaic.r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walkandtalkproject.eu/"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13"/>
          <p:cNvSpPr>
            <a:spLocks noChangeArrowheads="1"/>
          </p:cNvSpPr>
          <p:nvPr/>
        </p:nvSpPr>
        <p:spPr bwMode="auto">
          <a:xfrm>
            <a:off x="0" y="-563562"/>
            <a:ext cx="7559675" cy="3263900"/>
          </a:xfrm>
          <a:prstGeom prst="rect">
            <a:avLst/>
          </a:prstGeom>
          <a:solidFill>
            <a:srgbClr val="3CA533"/>
          </a:solidFill>
          <a:ln w="12700">
            <a:noFill/>
            <a:miter lim="400000"/>
            <a:headEnd/>
            <a:tailEnd/>
          </a:ln>
        </p:spPr>
        <p:txBody>
          <a:bodyPr lIns="45719" rIns="45719" anchor="ctr"/>
          <a:lstStyle/>
          <a:p>
            <a:pPr algn="ctr"/>
            <a:endParaRPr lang="de-DE">
              <a:solidFill>
                <a:srgbClr val="FFFFFF"/>
              </a:solidFill>
              <a:cs typeface="DejaVu Sans"/>
            </a:endParaRPr>
          </a:p>
        </p:txBody>
      </p:sp>
      <p:sp>
        <p:nvSpPr>
          <p:cNvPr id="114" name="Shape 114"/>
          <p:cNvSpPr/>
          <p:nvPr/>
        </p:nvSpPr>
        <p:spPr>
          <a:xfrm>
            <a:off x="0" y="3133725"/>
            <a:ext cx="7556500" cy="792163"/>
          </a:xfrm>
          <a:prstGeom prst="rect">
            <a:avLst/>
          </a:prstGeom>
          <a:solidFill>
            <a:srgbClr val="FFCA00"/>
          </a:solidFill>
          <a:ln w="12700">
            <a:miter lim="400000"/>
          </a:ln>
        </p:spPr>
        <p:txBody>
          <a:bodyPr lIns="45719" rIns="45719" anchor="ctr"/>
          <a:lstStyle/>
          <a:p>
            <a:pPr algn="ctr" fontAlgn="auto">
              <a:spcBef>
                <a:spcPts val="0"/>
              </a:spcBef>
              <a:spcAft>
                <a:spcPts val="0"/>
              </a:spcAft>
              <a:defRPr sz="5400" b="1" baseline="30000">
                <a:latin typeface="Arial"/>
                <a:ea typeface="Arial"/>
                <a:cs typeface="Arial"/>
                <a:sym typeface="Arial"/>
              </a:defRPr>
            </a:pPr>
            <a:endParaRPr lang="en-GB" sz="1400" b="1" baseline="30000" dirty="0">
              <a:latin typeface="+mj-lt"/>
              <a:ea typeface="Arial"/>
              <a:cs typeface="Arial"/>
              <a:sym typeface="Arial"/>
            </a:endParaRPr>
          </a:p>
          <a:p>
            <a:pPr fontAlgn="auto">
              <a:spcBef>
                <a:spcPts val="0"/>
              </a:spcBef>
              <a:spcAft>
                <a:spcPts val="0"/>
              </a:spcAft>
              <a:defRPr/>
            </a:pPr>
            <a:r>
              <a:rPr lang="en-GB" sz="1400" b="1" baseline="30000" dirty="0" smtClean="0">
                <a:latin typeface="+mj-lt"/>
                <a:ea typeface="+mn-ea"/>
                <a:cs typeface="+mn-cs"/>
                <a:sym typeface="Arial"/>
              </a:rPr>
              <a:t> </a:t>
            </a:r>
            <a:r>
              <a:rPr lang="en-GB" sz="1400" b="1" dirty="0" smtClean="0">
                <a:latin typeface="+mj-lt"/>
                <a:ea typeface="+mn-ea"/>
                <a:cs typeface="+mn-cs"/>
                <a:sym typeface="Arial"/>
              </a:rPr>
              <a:t>      </a:t>
            </a:r>
            <a:r>
              <a:rPr lang="it-IT" sz="1400" b="1" i="1" dirty="0" smtClean="0">
                <a:latin typeface="+mj-lt"/>
                <a:ea typeface="+mn-ea"/>
                <a:cs typeface="+mn-cs"/>
              </a:rPr>
              <a:t>Referencia del Proyecto: </a:t>
            </a:r>
            <a:r>
              <a:rPr lang="de-DE" sz="1400" b="1" dirty="0">
                <a:latin typeface="+mj-lt"/>
                <a:ea typeface="+mn-ea"/>
                <a:cs typeface="+mn-cs"/>
              </a:rPr>
              <a:t>2016-1-DE02-KA204-003413</a:t>
            </a:r>
            <a:endParaRPr lang="it-IT" sz="1400" dirty="0">
              <a:latin typeface="+mj-lt"/>
              <a:ea typeface="+mn-ea"/>
              <a:cs typeface="+mn-cs"/>
            </a:endParaRPr>
          </a:p>
        </p:txBody>
      </p:sp>
      <p:sp>
        <p:nvSpPr>
          <p:cNvPr id="29699" name="Shape 115"/>
          <p:cNvSpPr>
            <a:spLocks noChangeArrowheads="1"/>
          </p:cNvSpPr>
          <p:nvPr/>
        </p:nvSpPr>
        <p:spPr bwMode="auto">
          <a:xfrm>
            <a:off x="80963" y="-424329"/>
            <a:ext cx="5396811" cy="2985433"/>
          </a:xfrm>
          <a:prstGeom prst="rect">
            <a:avLst/>
          </a:prstGeom>
          <a:noFill/>
          <a:ln w="12700">
            <a:noFill/>
            <a:miter lim="400000"/>
            <a:headEnd/>
            <a:tailEnd/>
          </a:ln>
        </p:spPr>
        <p:txBody>
          <a:bodyPr wrap="square" lIns="45719" rIns="45719">
            <a:spAutoFit/>
          </a:bodyPr>
          <a:lstStyle/>
          <a:p>
            <a:pPr algn="ctr"/>
            <a:endParaRPr lang="en-GB" sz="6600" b="1" baseline="30000" dirty="0">
              <a:latin typeface="Arial" pitchFamily="34" charset="0"/>
              <a:cs typeface="Arial" pitchFamily="34" charset="0"/>
              <a:sym typeface="Arial" charset="0"/>
            </a:endParaRPr>
          </a:p>
          <a:p>
            <a:pPr algn="ctr"/>
            <a:r>
              <a:rPr lang="en-GB" sz="4000" b="1" baseline="30000" dirty="0" err="1" smtClean="0">
                <a:latin typeface="Arial" pitchFamily="34" charset="0"/>
                <a:cs typeface="Arial" pitchFamily="34" charset="0"/>
                <a:sym typeface="Arial" charset="0"/>
              </a:rPr>
              <a:t>Walk’n’Talk</a:t>
            </a:r>
            <a:endParaRPr lang="en-GB" sz="4000" b="1" baseline="30000" dirty="0" smtClean="0">
              <a:latin typeface="Arial" pitchFamily="34" charset="0"/>
              <a:cs typeface="Arial" pitchFamily="34" charset="0"/>
              <a:sym typeface="Arial" charset="0"/>
            </a:endParaRPr>
          </a:p>
          <a:p>
            <a:pPr algn="ctr"/>
            <a:r>
              <a:rPr lang="en-GB" sz="4000" b="1" baseline="30000" dirty="0" err="1" smtClean="0">
                <a:latin typeface="Arial" pitchFamily="34" charset="0"/>
                <a:cs typeface="Arial" pitchFamily="34" charset="0"/>
                <a:sym typeface="Arial" charset="0"/>
              </a:rPr>
              <a:t>Formación</a:t>
            </a:r>
            <a:r>
              <a:rPr lang="en-GB" sz="4000" b="1" baseline="30000" dirty="0" smtClean="0">
                <a:latin typeface="Arial" pitchFamily="34" charset="0"/>
                <a:cs typeface="Arial" pitchFamily="34" charset="0"/>
                <a:sym typeface="Arial" charset="0"/>
              </a:rPr>
              <a:t> de </a:t>
            </a:r>
            <a:r>
              <a:rPr lang="en-GB" sz="4000" b="1" baseline="30000" dirty="0" err="1" smtClean="0">
                <a:latin typeface="Arial" pitchFamily="34" charset="0"/>
                <a:cs typeface="Arial" pitchFamily="34" charset="0"/>
                <a:sym typeface="Arial" charset="0"/>
              </a:rPr>
              <a:t>Prevención</a:t>
            </a:r>
            <a:r>
              <a:rPr lang="en-GB" sz="4000" b="1" baseline="30000" dirty="0" smtClean="0">
                <a:latin typeface="Arial" pitchFamily="34" charset="0"/>
                <a:cs typeface="Arial" pitchFamily="34" charset="0"/>
                <a:sym typeface="Arial" charset="0"/>
              </a:rPr>
              <a:t> </a:t>
            </a:r>
          </a:p>
          <a:p>
            <a:pPr algn="ctr"/>
            <a:r>
              <a:rPr lang="en-GB" sz="4000" b="1" baseline="30000" dirty="0" smtClean="0">
                <a:latin typeface="Arial" pitchFamily="34" charset="0"/>
                <a:cs typeface="Arial" pitchFamily="34" charset="0"/>
                <a:sym typeface="Arial" charset="0"/>
              </a:rPr>
              <a:t>y </a:t>
            </a:r>
            <a:r>
              <a:rPr lang="en-GB" sz="4000" b="1" baseline="30000" dirty="0" err="1" smtClean="0">
                <a:latin typeface="Arial" pitchFamily="34" charset="0"/>
                <a:cs typeface="Arial" pitchFamily="34" charset="0"/>
                <a:sym typeface="Arial" charset="0"/>
              </a:rPr>
              <a:t>Comunicación</a:t>
            </a:r>
            <a:r>
              <a:rPr lang="en-GB" sz="4000" b="1" baseline="30000" dirty="0" smtClean="0">
                <a:latin typeface="Arial" pitchFamily="34" charset="0"/>
                <a:cs typeface="Arial" pitchFamily="34" charset="0"/>
                <a:sym typeface="Arial" charset="0"/>
              </a:rPr>
              <a:t> </a:t>
            </a:r>
            <a:r>
              <a:rPr lang="en-GB" sz="4000" b="1" baseline="30000" dirty="0" err="1" smtClean="0">
                <a:latin typeface="Arial" pitchFamily="34" charset="0"/>
                <a:cs typeface="Arial" pitchFamily="34" charset="0"/>
                <a:sym typeface="Arial" charset="0"/>
              </a:rPr>
              <a:t>para</a:t>
            </a:r>
            <a:r>
              <a:rPr lang="en-GB" sz="4000" b="1" baseline="30000" dirty="0" smtClean="0">
                <a:latin typeface="Arial" pitchFamily="34" charset="0"/>
                <a:cs typeface="Arial" pitchFamily="34" charset="0"/>
                <a:sym typeface="Arial" charset="0"/>
              </a:rPr>
              <a:t> </a:t>
            </a:r>
          </a:p>
          <a:p>
            <a:pPr algn="ctr"/>
            <a:r>
              <a:rPr lang="en-GB" sz="2800" b="1" dirty="0" smtClean="0">
                <a:latin typeface="Arial" pitchFamily="34" charset="0"/>
                <a:cs typeface="Arial" pitchFamily="34" charset="0"/>
                <a:sym typeface="Arial" charset="0"/>
              </a:rPr>
              <a:t>los </a:t>
            </a:r>
            <a:r>
              <a:rPr lang="en-GB" sz="2800" b="1" dirty="0" err="1" smtClean="0">
                <a:latin typeface="Arial" pitchFamily="34" charset="0"/>
                <a:cs typeface="Arial" pitchFamily="34" charset="0"/>
                <a:sym typeface="Arial" charset="0"/>
              </a:rPr>
              <a:t>Mayores</a:t>
            </a:r>
            <a:r>
              <a:rPr lang="en-GB" sz="2800" b="1" dirty="0" smtClean="0">
                <a:latin typeface="Arial" pitchFamily="34" charset="0"/>
                <a:cs typeface="Arial" pitchFamily="34" charset="0"/>
                <a:sym typeface="Arial" charset="0"/>
              </a:rPr>
              <a:t> de 65 </a:t>
            </a:r>
            <a:r>
              <a:rPr lang="en-GB" sz="2800" b="1" dirty="0" err="1" smtClean="0">
                <a:latin typeface="Arial" pitchFamily="34" charset="0"/>
                <a:cs typeface="Arial" pitchFamily="34" charset="0"/>
                <a:sym typeface="Arial" charset="0"/>
              </a:rPr>
              <a:t>años</a:t>
            </a:r>
            <a:r>
              <a:rPr lang="en-GB" sz="2800" b="1" baseline="30000" dirty="0" smtClean="0">
                <a:latin typeface="Arial" pitchFamily="34" charset="0"/>
                <a:cs typeface="Arial" pitchFamily="34" charset="0"/>
                <a:sym typeface="Arial" charset="0"/>
              </a:rPr>
              <a:t> </a:t>
            </a:r>
            <a:endParaRPr lang="en-GB" sz="2800" b="1" baseline="30000" dirty="0">
              <a:latin typeface="Arial" pitchFamily="34" charset="0"/>
              <a:cs typeface="Arial" pitchFamily="34" charset="0"/>
              <a:sym typeface="Arial" charset="0"/>
            </a:endParaRPr>
          </a:p>
          <a:p>
            <a:pPr algn="ctr"/>
            <a:endParaRPr lang="ro-RO" sz="5400" b="1" baseline="30000" dirty="0">
              <a:latin typeface="Arial" pitchFamily="34" charset="0"/>
              <a:cs typeface="Arial" pitchFamily="34" charset="0"/>
              <a:sym typeface="Arial" charset="0"/>
            </a:endParaRPr>
          </a:p>
        </p:txBody>
      </p:sp>
      <p:sp>
        <p:nvSpPr>
          <p:cNvPr id="29700" name="Rectangle 1"/>
          <p:cNvSpPr>
            <a:spLocks noChangeArrowheads="1"/>
          </p:cNvSpPr>
          <p:nvPr/>
        </p:nvSpPr>
        <p:spPr bwMode="auto">
          <a:xfrm>
            <a:off x="828136" y="6175375"/>
            <a:ext cx="6003985" cy="4031873"/>
          </a:xfrm>
          <a:prstGeom prst="rect">
            <a:avLst/>
          </a:prstGeom>
          <a:noFill/>
          <a:ln w="9525">
            <a:noFill/>
            <a:miter lim="800000"/>
            <a:headEnd/>
            <a:tailEnd/>
          </a:ln>
        </p:spPr>
        <p:txBody>
          <a:bodyPr wrap="square">
            <a:spAutoFit/>
          </a:bodyPr>
          <a:lstStyle/>
          <a:p>
            <a:pPr algn="ctr"/>
            <a:r>
              <a:rPr lang="es-ES" sz="2400" b="1" dirty="0" smtClean="0"/>
              <a:t>Directriz de la Gestión y Comunicación de la Parte </a:t>
            </a:r>
            <a:r>
              <a:rPr lang="es-ES" sz="2400" b="1" dirty="0" smtClean="0"/>
              <a:t>Interesada</a:t>
            </a:r>
            <a:r>
              <a:rPr lang="cs-CZ" sz="2400" b="1" dirty="0" smtClean="0"/>
              <a:t> - </a:t>
            </a:r>
            <a:r>
              <a:rPr lang="es-ES" sz="2400" dirty="0" smtClean="0"/>
              <a:t>Walk’n’Talk</a:t>
            </a:r>
            <a:endParaRPr lang="en-GB" sz="2400" b="1" baseline="30000" dirty="0" smtClean="0">
              <a:latin typeface="Arial" pitchFamily="34" charset="0"/>
              <a:cs typeface="Arial" pitchFamily="34" charset="0"/>
              <a:sym typeface="Arial" charset="0"/>
            </a:endParaRPr>
          </a:p>
          <a:p>
            <a:pPr algn="ctr"/>
            <a:endParaRPr lang="cs-CZ" sz="2400" b="1" dirty="0" smtClean="0"/>
          </a:p>
          <a:p>
            <a:pPr algn="ctr"/>
            <a:r>
              <a:rPr lang="es-ES" sz="2400" b="1" dirty="0" smtClean="0"/>
              <a:t> </a:t>
            </a:r>
            <a:endParaRPr lang="es-ES" sz="2400" dirty="0" smtClean="0"/>
          </a:p>
          <a:p>
            <a:pPr algn="ctr"/>
            <a:r>
              <a:rPr lang="es-ES" sz="2400" dirty="0" smtClean="0"/>
              <a:t/>
            </a:r>
            <a:br>
              <a:rPr lang="es-ES" sz="2400" dirty="0" smtClean="0"/>
            </a:br>
            <a:r>
              <a:rPr lang="it-IT" sz="2400" b="1" dirty="0">
                <a:cs typeface="DejaVu Sans"/>
              </a:rPr>
              <a:t> </a:t>
            </a:r>
            <a:endParaRPr lang="it-IT" sz="2400" dirty="0">
              <a:cs typeface="DejaVu Sans"/>
            </a:endParaRPr>
          </a:p>
          <a:p>
            <a:pPr algn="ctr"/>
            <a:r>
              <a:rPr lang="es-ES" sz="2400" b="1" dirty="0" smtClean="0"/>
              <a:t>Una herramienta/guía dirigida a las partes interesadas, profesores e instructores</a:t>
            </a:r>
            <a:endParaRPr lang="es-ES" sz="2400" dirty="0" smtClean="0"/>
          </a:p>
          <a:p>
            <a:pPr algn="ctr"/>
            <a:r>
              <a:rPr lang="en-GB" sz="2000" b="1" dirty="0">
                <a:cs typeface="Times New Roman" pitchFamily="18" charset="0"/>
              </a:rPr>
              <a:t> </a:t>
            </a:r>
            <a:endParaRPr lang="ro-RO" sz="1100" dirty="0">
              <a:latin typeface="Times New Roman" pitchFamily="18" charset="0"/>
              <a:cs typeface="Times New Roman" pitchFamily="18" charset="0"/>
            </a:endParaRPr>
          </a:p>
          <a:p>
            <a:pPr algn="ctr"/>
            <a:r>
              <a:rPr lang="en-GB" sz="2000" b="1" dirty="0">
                <a:cs typeface="Times New Roman" pitchFamily="18" charset="0"/>
              </a:rPr>
              <a:t> </a:t>
            </a:r>
            <a:endParaRPr lang="ro-RO" sz="1100" dirty="0">
              <a:latin typeface="Times New Roman" pitchFamily="18" charset="0"/>
              <a:cs typeface="Times New Roman" pitchFamily="18" charset="0"/>
            </a:endParaRPr>
          </a:p>
        </p:txBody>
      </p:sp>
      <p:pic>
        <p:nvPicPr>
          <p:cNvPr id="29701" name="Picture 2"/>
          <p:cNvPicPr>
            <a:picLocks noChangeAspect="1"/>
          </p:cNvPicPr>
          <p:nvPr/>
        </p:nvPicPr>
        <p:blipFill>
          <a:blip r:embed="rId3" cstate="print"/>
          <a:srcRect/>
          <a:stretch>
            <a:fillRect/>
          </a:stretch>
        </p:blipFill>
        <p:spPr bwMode="auto">
          <a:xfrm>
            <a:off x="161925" y="4603750"/>
            <a:ext cx="3128963" cy="893763"/>
          </a:xfrm>
          <a:prstGeom prst="rect">
            <a:avLst/>
          </a:prstGeom>
          <a:noFill/>
          <a:ln w="9525">
            <a:noFill/>
            <a:miter lim="800000"/>
            <a:headEnd/>
            <a:tailEnd/>
          </a:ln>
        </p:spPr>
      </p:pic>
      <p:sp>
        <p:nvSpPr>
          <p:cNvPr id="29702" name="Rectangle 3"/>
          <p:cNvSpPr>
            <a:spLocks noChangeArrowheads="1"/>
          </p:cNvSpPr>
          <p:nvPr/>
        </p:nvSpPr>
        <p:spPr bwMode="auto">
          <a:xfrm>
            <a:off x="80963" y="9944100"/>
            <a:ext cx="7394575" cy="647700"/>
          </a:xfrm>
          <a:prstGeom prst="rect">
            <a:avLst/>
          </a:prstGeom>
          <a:noFill/>
          <a:ln w="9525">
            <a:noFill/>
            <a:miter lim="800000"/>
            <a:headEnd/>
            <a:tailEnd/>
          </a:ln>
        </p:spPr>
        <p:txBody>
          <a:bodyPr>
            <a:spAutoFit/>
          </a:bodyPr>
          <a:lstStyle/>
          <a:p>
            <a:r>
              <a:rPr lang="en-US" sz="1200" dirty="0">
                <a:cs typeface="DejaVu San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ro-RO" sz="1200" dirty="0">
                <a:cs typeface="DejaVu Sans"/>
              </a:rPr>
              <a:t>.</a:t>
            </a:r>
          </a:p>
        </p:txBody>
      </p:sp>
      <p:pic>
        <p:nvPicPr>
          <p:cNvPr id="29703" name="Immagine 4"/>
          <p:cNvPicPr>
            <a:picLocks noChangeAspect="1"/>
          </p:cNvPicPr>
          <p:nvPr/>
        </p:nvPicPr>
        <p:blipFill>
          <a:blip r:embed="rId4" cstate="print"/>
          <a:srcRect/>
          <a:stretch>
            <a:fillRect/>
          </a:stretch>
        </p:blipFill>
        <p:spPr bwMode="auto">
          <a:xfrm>
            <a:off x="5191125" y="4257675"/>
            <a:ext cx="1308100" cy="1308100"/>
          </a:xfrm>
          <a:prstGeom prst="rect">
            <a:avLst/>
          </a:prstGeom>
          <a:noFill/>
          <a:ln w="9525">
            <a:noFill/>
            <a:miter lim="800000"/>
            <a:headEnd/>
            <a:tailEnd/>
          </a:ln>
        </p:spPr>
      </p:pic>
      <p:pic>
        <p:nvPicPr>
          <p:cNvPr id="29704" name="Immagine 9"/>
          <p:cNvPicPr>
            <a:picLocks noChangeAspect="1"/>
          </p:cNvPicPr>
          <p:nvPr/>
        </p:nvPicPr>
        <p:blipFill>
          <a:blip r:embed="rId5" cstate="print"/>
          <a:srcRect/>
          <a:stretch>
            <a:fillRect/>
          </a:stretch>
        </p:blipFill>
        <p:spPr bwMode="auto">
          <a:xfrm>
            <a:off x="4267200" y="1068388"/>
            <a:ext cx="2828925" cy="28289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rotWithShape="1">
          <a:blip r:embed="rId3" cstate="print">
            <a:alphaModFix/>
            <a:extLst>
              <a:ext uri="{28A0092B-C50C-407E-A947-70E740481C1C}">
                <a14:useLocalDpi xmlns:a14="http://schemas.microsoft.com/office/drawing/2010/main" xmlns="" val="0"/>
              </a:ext>
            </a:extLst>
          </a:blip>
          <a:srcRect l="6949"/>
          <a:stretch/>
        </p:blipFill>
        <p:spPr>
          <a:xfrm>
            <a:off x="3901192" y="4598578"/>
            <a:ext cx="3444503" cy="2616874"/>
          </a:xfrm>
          <a:prstGeom prst="rect">
            <a:avLst/>
          </a:prstGeom>
        </p:spPr>
      </p:pic>
      <p:sp>
        <p:nvSpPr>
          <p:cNvPr id="2" name="Título 1"/>
          <p:cNvSpPr>
            <a:spLocks noGrp="1"/>
          </p:cNvSpPr>
          <p:nvPr>
            <p:ph type="ctrTitle"/>
          </p:nvPr>
        </p:nvSpPr>
        <p:spPr>
          <a:xfrm>
            <a:off x="1386732" y="367205"/>
            <a:ext cx="5660125" cy="649829"/>
          </a:xfrm>
        </p:spPr>
        <p:txBody>
          <a:bodyPr/>
          <a:lstStyle/>
          <a:p>
            <a:r>
              <a:rPr lang="en-GB" b="1" dirty="0" err="1" smtClean="0">
                <a:solidFill>
                  <a:srgbClr val="3DA434"/>
                </a:solidFill>
                <a:latin typeface="Shree Devanagari 714" charset="0"/>
                <a:ea typeface="Shree Devanagari 714" charset="0"/>
                <a:cs typeface="Shree Devanagari 714" charset="0"/>
              </a:rPr>
              <a:t>Nombre</a:t>
            </a:r>
            <a:r>
              <a:rPr lang="en-GB" b="1" dirty="0" smtClean="0">
                <a:solidFill>
                  <a:srgbClr val="3DA434"/>
                </a:solidFill>
                <a:latin typeface="Shree Devanagari 714" charset="0"/>
                <a:ea typeface="Shree Devanagari 714" charset="0"/>
                <a:cs typeface="Shree Devanagari 714" charset="0"/>
              </a:rPr>
              <a:t> del </a:t>
            </a:r>
            <a:r>
              <a:rPr lang="en-GB" b="1" dirty="0" err="1" smtClean="0">
                <a:solidFill>
                  <a:srgbClr val="3DA434"/>
                </a:solidFill>
                <a:latin typeface="Shree Devanagari 714" charset="0"/>
                <a:ea typeface="Shree Devanagari 714" charset="0"/>
                <a:cs typeface="Shree Devanagari 714" charset="0"/>
              </a:rPr>
              <a:t>curso</a:t>
            </a:r>
            <a:endParaRPr lang="en-GB" b="1" dirty="0">
              <a:solidFill>
                <a:srgbClr val="3DA434"/>
              </a:solidFill>
              <a:latin typeface="Shree Devanagari 714" charset="0"/>
              <a:ea typeface="Shree Devanagari 714" charset="0"/>
              <a:cs typeface="Shree Devanagari 714" charset="0"/>
            </a:endParaRPr>
          </a:p>
        </p:txBody>
      </p:sp>
      <p:sp>
        <p:nvSpPr>
          <p:cNvPr id="3" name="Subtítulo 2"/>
          <p:cNvSpPr>
            <a:spLocks noGrp="1"/>
          </p:cNvSpPr>
          <p:nvPr>
            <p:ph type="subTitle" idx="1"/>
          </p:nvPr>
        </p:nvSpPr>
        <p:spPr>
          <a:xfrm>
            <a:off x="2342" y="9718316"/>
            <a:ext cx="7551818" cy="962385"/>
          </a:xfrm>
          <a:solidFill>
            <a:srgbClr val="EFF2F2"/>
          </a:solidFill>
        </p:spPr>
        <p:txBody>
          <a:bodyPr/>
          <a:lstStyle/>
          <a:p>
            <a:pPr algn="l"/>
            <a:endParaRPr lang="es-ES_tradnl" dirty="0"/>
          </a:p>
          <a:p>
            <a:pPr algn="l"/>
            <a:endParaRPr lang="es-ES_tradnl" sz="799" dirty="0"/>
          </a:p>
        </p:txBody>
      </p:sp>
      <p:pic>
        <p:nvPicPr>
          <p:cNvPr id="1026" name="Picture 2" descr="http://www.walkandtalkproject.eu/wp-content/uploads/2017/01/logo-walk-and-talk.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913" y="436155"/>
            <a:ext cx="1143907" cy="114390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ítulo 1"/>
          <p:cNvSpPr txBox="1">
            <a:spLocks/>
          </p:cNvSpPr>
          <p:nvPr/>
        </p:nvSpPr>
        <p:spPr>
          <a:xfrm>
            <a:off x="1451979" y="897702"/>
            <a:ext cx="5825336" cy="790923"/>
          </a:xfrm>
          <a:prstGeom prst="rect">
            <a:avLst/>
          </a:prstGeom>
        </p:spPr>
        <p:txBody>
          <a:bodyPr vert="horz" lIns="91345" tIns="45672" rIns="91345" bIns="45672" rtlCol="0" anchor="b">
            <a:normAutofit/>
          </a:bodyPr>
          <a:lstStyle>
            <a:lvl1pPr algn="ctr" defTabSz="567019" rtl="0" eaLnBrk="1" latinLnBrk="0" hangingPunct="1">
              <a:lnSpc>
                <a:spcPct val="90000"/>
              </a:lnSpc>
              <a:spcBef>
                <a:spcPct val="0"/>
              </a:spcBef>
              <a:buNone/>
              <a:defRPr sz="3721" kern="1200">
                <a:solidFill>
                  <a:schemeClr val="tx1"/>
                </a:solidFill>
                <a:latin typeface="+mj-lt"/>
                <a:ea typeface="+mj-ea"/>
                <a:cs typeface="+mj-cs"/>
              </a:defRPr>
            </a:lvl1pPr>
          </a:lstStyle>
          <a:p>
            <a:r>
              <a:rPr lang="en-GB" sz="2800" baseline="30000" dirty="0" err="1" smtClean="0">
                <a:latin typeface="Arial" pitchFamily="34" charset="0"/>
                <a:cs typeface="Arial" pitchFamily="34" charset="0"/>
                <a:sym typeface="Arial" charset="0"/>
              </a:rPr>
              <a:t>Formación</a:t>
            </a:r>
            <a:r>
              <a:rPr lang="en-GB" sz="2800" baseline="30000" dirty="0" smtClean="0">
                <a:latin typeface="Arial" pitchFamily="34" charset="0"/>
                <a:cs typeface="Arial" pitchFamily="34" charset="0"/>
                <a:sym typeface="Arial" charset="0"/>
              </a:rPr>
              <a:t> de </a:t>
            </a:r>
            <a:r>
              <a:rPr lang="en-GB" sz="2800" baseline="30000" dirty="0" err="1" smtClean="0">
                <a:latin typeface="Arial" pitchFamily="34" charset="0"/>
                <a:cs typeface="Arial" pitchFamily="34" charset="0"/>
                <a:sym typeface="Arial" charset="0"/>
              </a:rPr>
              <a:t>Prevención</a:t>
            </a:r>
            <a:r>
              <a:rPr lang="en-GB" sz="2800" baseline="30000" dirty="0" smtClean="0">
                <a:latin typeface="Arial" pitchFamily="34" charset="0"/>
                <a:cs typeface="Arial" pitchFamily="34" charset="0"/>
                <a:sym typeface="Arial" charset="0"/>
              </a:rPr>
              <a:t> y </a:t>
            </a:r>
            <a:r>
              <a:rPr lang="en-GB" sz="2800" baseline="30000" dirty="0" err="1" smtClean="0">
                <a:latin typeface="Arial" pitchFamily="34" charset="0"/>
                <a:cs typeface="Arial" pitchFamily="34" charset="0"/>
                <a:sym typeface="Arial" charset="0"/>
              </a:rPr>
              <a:t>Comunicación</a:t>
            </a:r>
            <a:r>
              <a:rPr lang="en-GB" sz="2800" baseline="30000" dirty="0" smtClean="0">
                <a:latin typeface="Arial" pitchFamily="34" charset="0"/>
                <a:cs typeface="Arial" pitchFamily="34" charset="0"/>
                <a:sym typeface="Arial" charset="0"/>
              </a:rPr>
              <a:t> </a:t>
            </a:r>
            <a:r>
              <a:rPr lang="en-GB" sz="2800" baseline="30000" dirty="0" err="1" smtClean="0">
                <a:latin typeface="Arial" pitchFamily="34" charset="0"/>
                <a:cs typeface="Arial" pitchFamily="34" charset="0"/>
                <a:sym typeface="Arial" charset="0"/>
              </a:rPr>
              <a:t>para</a:t>
            </a:r>
            <a:endParaRPr lang="en-GB" sz="2800" baseline="30000" dirty="0" smtClean="0">
              <a:latin typeface="Arial" pitchFamily="34" charset="0"/>
              <a:cs typeface="Arial" pitchFamily="34" charset="0"/>
              <a:sym typeface="Arial" charset="0"/>
            </a:endParaRPr>
          </a:p>
          <a:p>
            <a:r>
              <a:rPr lang="en-GB" sz="2800" baseline="30000" dirty="0" smtClean="0">
                <a:latin typeface="Arial" pitchFamily="34" charset="0"/>
                <a:cs typeface="Arial" pitchFamily="34" charset="0"/>
                <a:sym typeface="Arial" charset="0"/>
              </a:rPr>
              <a:t> </a:t>
            </a:r>
            <a:r>
              <a:rPr lang="en-GB" sz="1800" dirty="0" smtClean="0">
                <a:latin typeface="Arial" pitchFamily="34" charset="0"/>
                <a:cs typeface="Arial" pitchFamily="34" charset="0"/>
                <a:sym typeface="Arial" charset="0"/>
              </a:rPr>
              <a:t>los </a:t>
            </a:r>
            <a:r>
              <a:rPr lang="en-GB" sz="1800" dirty="0" err="1" smtClean="0">
                <a:latin typeface="Arial" pitchFamily="34" charset="0"/>
                <a:cs typeface="Arial" pitchFamily="34" charset="0"/>
                <a:sym typeface="Arial" charset="0"/>
              </a:rPr>
              <a:t>Mayores</a:t>
            </a:r>
            <a:r>
              <a:rPr lang="en-GB" sz="1800" dirty="0" smtClean="0">
                <a:latin typeface="Arial" pitchFamily="34" charset="0"/>
                <a:cs typeface="Arial" pitchFamily="34" charset="0"/>
                <a:sym typeface="Arial" charset="0"/>
              </a:rPr>
              <a:t> de 65 </a:t>
            </a:r>
            <a:r>
              <a:rPr lang="en-GB" sz="1800" dirty="0" err="1" smtClean="0">
                <a:latin typeface="Arial" pitchFamily="34" charset="0"/>
                <a:cs typeface="Arial" pitchFamily="34" charset="0"/>
                <a:sym typeface="Arial" charset="0"/>
              </a:rPr>
              <a:t>años</a:t>
            </a:r>
            <a:r>
              <a:rPr lang="en-GB" sz="1800" baseline="30000" dirty="0" smtClean="0">
                <a:latin typeface="Arial" pitchFamily="34" charset="0"/>
                <a:cs typeface="Arial" pitchFamily="34" charset="0"/>
                <a:sym typeface="Arial" charset="0"/>
              </a:rPr>
              <a:t> </a:t>
            </a:r>
          </a:p>
        </p:txBody>
      </p:sp>
      <p:sp>
        <p:nvSpPr>
          <p:cNvPr id="4" name="CuadroTexto 3"/>
          <p:cNvSpPr txBox="1"/>
          <p:nvPr/>
        </p:nvSpPr>
        <p:spPr>
          <a:xfrm>
            <a:off x="5165568" y="9801308"/>
            <a:ext cx="2319644" cy="707150"/>
          </a:xfrm>
          <a:prstGeom prst="rect">
            <a:avLst/>
          </a:prstGeom>
          <a:noFill/>
        </p:spPr>
        <p:txBody>
          <a:bodyPr wrap="square" rtlCol="0">
            <a:spAutoFit/>
          </a:bodyPr>
          <a:lstStyle/>
          <a:p>
            <a:pPr algn="just"/>
            <a:r>
              <a:rPr lang="en-GB" sz="999" dirty="0">
                <a:latin typeface="Shree Devanagari 714" charset="0"/>
                <a:ea typeface="Shree Devanagari 714" charset="0"/>
                <a:cs typeface="Shree Devanagari 714" charset="0"/>
              </a:rPr>
              <a:t>This English course was developed in cooperation with seven European adult education organisations and the European commissions.</a:t>
            </a:r>
          </a:p>
        </p:txBody>
      </p:sp>
      <p:sp>
        <p:nvSpPr>
          <p:cNvPr id="6" name="Rectángulo redondeado 5"/>
          <p:cNvSpPr/>
          <p:nvPr/>
        </p:nvSpPr>
        <p:spPr>
          <a:xfrm>
            <a:off x="4001209" y="7406117"/>
            <a:ext cx="3328371" cy="2280263"/>
          </a:xfrm>
          <a:prstGeom prst="roundRect">
            <a:avLst/>
          </a:prstGeom>
          <a:solidFill>
            <a:srgbClr val="FFE998"/>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p:cNvSpPr/>
          <p:nvPr/>
        </p:nvSpPr>
        <p:spPr>
          <a:xfrm>
            <a:off x="5357046" y="7828421"/>
            <a:ext cx="456725" cy="45671"/>
          </a:xfrm>
          <a:prstGeom prst="rect">
            <a:avLst/>
          </a:prstGeom>
          <a:solidFill>
            <a:schemeClr val="accent6"/>
          </a:solidFill>
          <a:ln>
            <a:solidFill>
              <a:srgbClr val="CCD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uadroTexto 7"/>
          <p:cNvSpPr txBox="1"/>
          <p:nvPr/>
        </p:nvSpPr>
        <p:spPr>
          <a:xfrm>
            <a:off x="4240304" y="7830933"/>
            <a:ext cx="2920938" cy="1775563"/>
          </a:xfrm>
          <a:prstGeom prst="rect">
            <a:avLst/>
          </a:prstGeom>
          <a:noFill/>
        </p:spPr>
        <p:txBody>
          <a:bodyPr wrap="square" rtlCol="0">
            <a:spAutoFit/>
          </a:bodyPr>
          <a:lstStyle/>
          <a:p>
            <a:pPr>
              <a:lnSpc>
                <a:spcPct val="150000"/>
              </a:lnSpc>
            </a:pPr>
            <a:r>
              <a:rPr lang="en-GB" sz="1499" b="1" dirty="0" smtClean="0">
                <a:latin typeface="Shree Devanagari 714" charset="0"/>
                <a:ea typeface="Shree Devanagari 714" charset="0"/>
                <a:cs typeface="Shree Devanagari 714" charset="0"/>
              </a:rPr>
              <a:t>Lugar:</a:t>
            </a:r>
            <a:endParaRPr lang="en-GB" sz="1499" b="1" dirty="0">
              <a:latin typeface="Shree Devanagari 714" charset="0"/>
              <a:ea typeface="Shree Devanagari 714" charset="0"/>
              <a:cs typeface="Shree Devanagari 714" charset="0"/>
            </a:endParaRPr>
          </a:p>
          <a:p>
            <a:pPr>
              <a:lnSpc>
                <a:spcPct val="150000"/>
              </a:lnSpc>
            </a:pPr>
            <a:r>
              <a:rPr lang="en-GB" sz="1499" b="1" dirty="0" err="1" smtClean="0">
                <a:latin typeface="Shree Devanagari 714" charset="0"/>
                <a:ea typeface="Shree Devanagari 714" charset="0"/>
                <a:cs typeface="Shree Devanagari 714" charset="0"/>
              </a:rPr>
              <a:t>Fecha</a:t>
            </a:r>
            <a:r>
              <a:rPr lang="en-GB" sz="1499" b="1" dirty="0" smtClean="0">
                <a:latin typeface="Shree Devanagari 714" charset="0"/>
                <a:ea typeface="Shree Devanagari 714" charset="0"/>
                <a:cs typeface="Shree Devanagari 714" charset="0"/>
              </a:rPr>
              <a:t>:</a:t>
            </a:r>
            <a:endParaRPr lang="en-GB" sz="1499" b="1" dirty="0">
              <a:latin typeface="Shree Devanagari 714" charset="0"/>
              <a:ea typeface="Shree Devanagari 714" charset="0"/>
              <a:cs typeface="Shree Devanagari 714" charset="0"/>
            </a:endParaRPr>
          </a:p>
          <a:p>
            <a:pPr>
              <a:lnSpc>
                <a:spcPct val="150000"/>
              </a:lnSpc>
            </a:pPr>
            <a:r>
              <a:rPr lang="en-GB" sz="1499" b="1" dirty="0" err="1" smtClean="0">
                <a:latin typeface="Shree Devanagari 714" charset="0"/>
                <a:ea typeface="Shree Devanagari 714" charset="0"/>
                <a:cs typeface="Shree Devanagari 714" charset="0"/>
              </a:rPr>
              <a:t>Hora</a:t>
            </a:r>
            <a:r>
              <a:rPr lang="en-GB" sz="1499" b="1" dirty="0" smtClean="0">
                <a:latin typeface="Shree Devanagari 714" charset="0"/>
                <a:ea typeface="Shree Devanagari 714" charset="0"/>
                <a:cs typeface="Shree Devanagari 714" charset="0"/>
              </a:rPr>
              <a:t>:</a:t>
            </a:r>
            <a:endParaRPr lang="en-GB" sz="1399" dirty="0">
              <a:latin typeface="Shree Devanagari 714" charset="0"/>
              <a:ea typeface="Shree Devanagari 714" charset="0"/>
              <a:cs typeface="Shree Devanagari 714" charset="0"/>
            </a:endParaRPr>
          </a:p>
          <a:p>
            <a:pPr>
              <a:lnSpc>
                <a:spcPct val="150000"/>
              </a:lnSpc>
            </a:pPr>
            <a:r>
              <a:rPr lang="en-GB" sz="1399" dirty="0" err="1" smtClean="0">
                <a:latin typeface="Shree Devanagari 714" charset="0"/>
                <a:ea typeface="Shree Devanagari 714" charset="0"/>
                <a:cs typeface="Shree Devanagari 714" charset="0"/>
              </a:rPr>
              <a:t>Más</a:t>
            </a:r>
            <a:r>
              <a:rPr lang="en-GB" sz="1399" dirty="0" smtClean="0">
                <a:latin typeface="Shree Devanagari 714" charset="0"/>
                <a:ea typeface="Shree Devanagari 714" charset="0"/>
                <a:cs typeface="Shree Devanagari 714" charset="0"/>
              </a:rPr>
              <a:t> </a:t>
            </a:r>
            <a:r>
              <a:rPr lang="en-GB" sz="1399" dirty="0" err="1" smtClean="0">
                <a:latin typeface="Shree Devanagari 714" charset="0"/>
                <a:ea typeface="Shree Devanagari 714" charset="0"/>
                <a:cs typeface="Shree Devanagari 714" charset="0"/>
              </a:rPr>
              <a:t>información</a:t>
            </a:r>
            <a:r>
              <a:rPr lang="en-GB" sz="1399" dirty="0" smtClean="0">
                <a:latin typeface="Shree Devanagari 714" charset="0"/>
                <a:ea typeface="Shree Devanagari 714" charset="0"/>
                <a:cs typeface="Shree Devanagari 714" charset="0"/>
              </a:rPr>
              <a:t>:</a:t>
            </a:r>
            <a:endParaRPr lang="en-GB" sz="1399" dirty="0">
              <a:latin typeface="Shree Devanagari 714" charset="0"/>
              <a:ea typeface="Shree Devanagari 714" charset="0"/>
              <a:cs typeface="Shree Devanagari 714" charset="0"/>
            </a:endParaRPr>
          </a:p>
          <a:p>
            <a:pPr>
              <a:lnSpc>
                <a:spcPct val="150000"/>
              </a:lnSpc>
            </a:pPr>
            <a:r>
              <a:rPr lang="en-GB" sz="1399" dirty="0">
                <a:latin typeface="Shree Devanagari 714" charset="0"/>
                <a:ea typeface="Shree Devanagari 714" charset="0"/>
                <a:cs typeface="Shree Devanagari 714" charset="0"/>
              </a:rPr>
              <a:t>Tel.:</a:t>
            </a:r>
          </a:p>
        </p:txBody>
      </p:sp>
      <p:pic>
        <p:nvPicPr>
          <p:cNvPr id="9" name="Imagen 8"/>
          <p:cNvPicPr>
            <a:picLocks noChangeAspect="1"/>
          </p:cNvPicPr>
          <p:nvPr/>
        </p:nvPicPr>
        <p:blipFill>
          <a:blip r:embed="rId5" cstate="print"/>
          <a:stretch>
            <a:fillRect/>
          </a:stretch>
        </p:blipFill>
        <p:spPr>
          <a:xfrm>
            <a:off x="4001209" y="9859194"/>
            <a:ext cx="1164359" cy="340315"/>
          </a:xfrm>
          <a:prstGeom prst="rect">
            <a:avLst/>
          </a:prstGeom>
        </p:spPr>
      </p:pic>
      <p:sp>
        <p:nvSpPr>
          <p:cNvPr id="10" name="CuadroTexto 9"/>
          <p:cNvSpPr txBox="1"/>
          <p:nvPr/>
        </p:nvSpPr>
        <p:spPr>
          <a:xfrm>
            <a:off x="4228548" y="7497681"/>
            <a:ext cx="2944447" cy="353623"/>
          </a:xfrm>
          <a:prstGeom prst="rect">
            <a:avLst/>
          </a:prstGeom>
          <a:noFill/>
        </p:spPr>
        <p:txBody>
          <a:bodyPr wrap="square" rtlCol="0">
            <a:spAutoFit/>
          </a:bodyPr>
          <a:lstStyle/>
          <a:p>
            <a:pPr algn="ctr"/>
            <a:r>
              <a:rPr lang="es-ES_tradnl" sz="1698" b="1" dirty="0" smtClean="0">
                <a:latin typeface="Shree Devanagari 714" charset="0"/>
                <a:ea typeface="Shree Devanagari 714" charset="0"/>
                <a:cs typeface="Shree Devanagari 714" charset="0"/>
              </a:rPr>
              <a:t>OFERTA NUEVO CURSO</a:t>
            </a:r>
            <a:endParaRPr lang="es-ES_tradnl" sz="1698" b="1" dirty="0">
              <a:latin typeface="Shree Devanagari 714" charset="0"/>
              <a:ea typeface="Shree Devanagari 714" charset="0"/>
              <a:cs typeface="Shree Devanagari 714" charset="0"/>
            </a:endParaRPr>
          </a:p>
        </p:txBody>
      </p:sp>
      <p:sp>
        <p:nvSpPr>
          <p:cNvPr id="13" name="CuadroTexto 12"/>
          <p:cNvSpPr txBox="1"/>
          <p:nvPr/>
        </p:nvSpPr>
        <p:spPr>
          <a:xfrm>
            <a:off x="427531" y="10064498"/>
            <a:ext cx="2770572" cy="307777"/>
          </a:xfrm>
          <a:prstGeom prst="rect">
            <a:avLst/>
          </a:prstGeom>
          <a:noFill/>
        </p:spPr>
        <p:txBody>
          <a:bodyPr wrap="square" rtlCol="0">
            <a:spAutoFit/>
          </a:bodyPr>
          <a:lstStyle/>
          <a:p>
            <a:r>
              <a:rPr lang="es-ES_tradnl" sz="1400" dirty="0"/>
              <a:t>http://</a:t>
            </a:r>
            <a:r>
              <a:rPr lang="es-ES_tradnl" sz="1400" dirty="0" err="1" smtClean="0"/>
              <a:t>www.walkandtalkproject.eu</a:t>
            </a:r>
            <a:r>
              <a:rPr lang="es-ES_tradnl" sz="1400" dirty="0" smtClean="0"/>
              <a:t> </a:t>
            </a:r>
            <a:endParaRPr lang="es-ES_tradnl" sz="1400" dirty="0"/>
          </a:p>
        </p:txBody>
      </p:sp>
      <p:sp>
        <p:nvSpPr>
          <p:cNvPr id="14" name="Rectángulo 13"/>
          <p:cNvSpPr/>
          <p:nvPr/>
        </p:nvSpPr>
        <p:spPr>
          <a:xfrm>
            <a:off x="2342" y="0"/>
            <a:ext cx="7551818" cy="277785"/>
          </a:xfrm>
          <a:prstGeom prst="rect">
            <a:avLst/>
          </a:prstGeom>
          <a:gradFill flip="none" rotWithShape="1">
            <a:gsLst>
              <a:gs pos="0">
                <a:srgbClr val="92D050"/>
              </a:gs>
              <a:gs pos="50000">
                <a:schemeClr val="accent3">
                  <a:lumMod val="40000"/>
                  <a:lumOff val="60000"/>
                </a:schemeClr>
              </a:gs>
              <a:gs pos="100000">
                <a:srgbClr val="FFCA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sym typeface="Arial"/>
              </a:rPr>
              <a:t>9. </a:t>
            </a:r>
            <a:r>
              <a:rPr lang="en-GB" dirty="0" err="1" smtClean="0">
                <a:solidFill>
                  <a:srgbClr val="000000"/>
                </a:solidFill>
                <a:sym typeface="Arial"/>
              </a:rPr>
              <a:t>Plantilla</a:t>
            </a:r>
            <a:r>
              <a:rPr lang="en-GB" dirty="0" smtClean="0">
                <a:solidFill>
                  <a:srgbClr val="000000"/>
                </a:solidFill>
                <a:sym typeface="Arial"/>
              </a:rPr>
              <a:t> del </a:t>
            </a:r>
            <a:r>
              <a:rPr lang="en-GB" dirty="0" err="1" smtClean="0">
                <a:solidFill>
                  <a:srgbClr val="000000"/>
                </a:solidFill>
                <a:sym typeface="Arial"/>
              </a:rPr>
              <a:t>curso</a:t>
            </a:r>
            <a:endParaRPr lang="es-ES_tradnl" dirty="0"/>
          </a:p>
        </p:txBody>
      </p:sp>
      <p:pic>
        <p:nvPicPr>
          <p:cNvPr id="19" name="Imagen 18"/>
          <p:cNvPicPr>
            <a:picLocks noChangeAspect="1"/>
          </p:cNvPicPr>
          <p:nvPr/>
        </p:nvPicPr>
        <p:blipFill>
          <a:blip r:embed="rId6" cstate="print">
            <a:alphaModFix/>
            <a:extLst>
              <a:ext uri="{28A0092B-C50C-407E-A947-70E740481C1C}">
                <a14:useLocalDpi xmlns:a14="http://schemas.microsoft.com/office/drawing/2010/main" xmlns="" val="0"/>
              </a:ext>
            </a:extLst>
          </a:blip>
          <a:stretch>
            <a:fillRect/>
          </a:stretch>
        </p:blipFill>
        <p:spPr>
          <a:xfrm>
            <a:off x="249338" y="4582997"/>
            <a:ext cx="3408222" cy="2632455"/>
          </a:xfrm>
          <a:prstGeom prst="rect">
            <a:avLst/>
          </a:prstGeom>
        </p:spPr>
      </p:pic>
      <p:pic>
        <p:nvPicPr>
          <p:cNvPr id="21" name="Imagen 20"/>
          <p:cNvPicPr>
            <a:picLocks noChangeAspect="1"/>
          </p:cNvPicPr>
          <p:nvPr/>
        </p:nvPicPr>
        <p:blipFill>
          <a:blip r:embed="rId7" cstate="print">
            <a:alphaModFix/>
            <a:extLst>
              <a:ext uri="{28A0092B-C50C-407E-A947-70E740481C1C}">
                <a14:useLocalDpi xmlns:a14="http://schemas.microsoft.com/office/drawing/2010/main" xmlns="" val="0"/>
              </a:ext>
            </a:extLst>
          </a:blip>
          <a:stretch>
            <a:fillRect/>
          </a:stretch>
        </p:blipFill>
        <p:spPr>
          <a:xfrm>
            <a:off x="258956" y="1847790"/>
            <a:ext cx="3398604" cy="2548954"/>
          </a:xfrm>
          <a:prstGeom prst="rect">
            <a:avLst/>
          </a:prstGeom>
        </p:spPr>
      </p:pic>
      <p:pic>
        <p:nvPicPr>
          <p:cNvPr id="22" name="Imagen 21"/>
          <p:cNvPicPr>
            <a:picLocks noChangeAspect="1"/>
          </p:cNvPicPr>
          <p:nvPr/>
        </p:nvPicPr>
        <p:blipFill>
          <a:blip r:embed="rId8" cstate="print">
            <a:alphaModFix/>
            <a:extLst>
              <a:ext uri="{28A0092B-C50C-407E-A947-70E740481C1C}">
                <a14:useLocalDpi xmlns:a14="http://schemas.microsoft.com/office/drawing/2010/main" xmlns="" val="0"/>
              </a:ext>
            </a:extLst>
          </a:blip>
          <a:stretch>
            <a:fillRect/>
          </a:stretch>
        </p:blipFill>
        <p:spPr>
          <a:xfrm>
            <a:off x="249339" y="7427597"/>
            <a:ext cx="3408222" cy="2279551"/>
          </a:xfrm>
          <a:prstGeom prst="rect">
            <a:avLst/>
          </a:prstGeom>
        </p:spPr>
      </p:pic>
      <p:pic>
        <p:nvPicPr>
          <p:cNvPr id="23" name="Imagen 2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901191" y="1836621"/>
            <a:ext cx="3428389" cy="2571292"/>
          </a:xfrm>
          <a:prstGeom prst="rect">
            <a:avLst/>
          </a:prstGeom>
        </p:spPr>
      </p:pic>
    </p:spTree>
    <p:extLst>
      <p:ext uri="{BB962C8B-B14F-4D97-AF65-F5344CB8AC3E}">
        <p14:creationId xmlns:p14="http://schemas.microsoft.com/office/powerpoint/2010/main" xmlns="" val="47357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rgbClr val="FFFFFF"/>
                </a:solidFill>
                <a:latin typeface="+mn-lt"/>
                <a:ea typeface="+mn-ea"/>
                <a:cs typeface="+mn-cs"/>
                <a:sym typeface="Arial"/>
              </a:rPr>
              <a:t>   	     </a:t>
            </a:r>
            <a:r>
              <a:rPr lang="en-GB" sz="2800" b="1" dirty="0">
                <a:solidFill>
                  <a:srgbClr val="000000"/>
                </a:solidFill>
                <a:latin typeface="+mn-lt"/>
                <a:ea typeface="+mn-ea"/>
                <a:cs typeface="+mn-cs"/>
                <a:sym typeface="Arial"/>
              </a:rPr>
              <a:t> </a:t>
            </a:r>
            <a:r>
              <a:rPr lang="en-GB" sz="2000" dirty="0">
                <a:solidFill>
                  <a:srgbClr val="000000"/>
                </a:solidFill>
                <a:latin typeface="+mj-lt"/>
                <a:ea typeface="+mn-ea"/>
                <a:cs typeface="+mn-cs"/>
                <a:sym typeface="Arial"/>
              </a:rPr>
              <a:t>10. </a:t>
            </a:r>
            <a:r>
              <a:rPr lang="en-GB" sz="2000" dirty="0" err="1">
                <a:solidFill>
                  <a:srgbClr val="000000"/>
                </a:solidFill>
                <a:latin typeface="+mj-lt"/>
                <a:ea typeface="+mn-ea"/>
                <a:cs typeface="+mn-cs"/>
                <a:sym typeface="Arial"/>
              </a:rPr>
              <a:t>Texto</a:t>
            </a:r>
            <a:r>
              <a:rPr lang="en-GB" sz="2000" dirty="0">
                <a:solidFill>
                  <a:srgbClr val="000000"/>
                </a:solidFill>
                <a:latin typeface="+mj-lt"/>
                <a:ea typeface="+mn-ea"/>
                <a:cs typeface="+mn-cs"/>
                <a:sym typeface="Arial"/>
              </a:rPr>
              <a:t> del poster</a:t>
            </a:r>
          </a:p>
          <a:p>
            <a:pPr fontAlgn="auto">
              <a:spcBef>
                <a:spcPts val="0"/>
              </a:spcBef>
              <a:spcAft>
                <a:spcPts val="0"/>
              </a:spcAft>
              <a:defRPr>
                <a:solidFill>
                  <a:srgbClr val="FFFFFF"/>
                </a:solidFill>
              </a:defRPr>
            </a:pPr>
            <a:r>
              <a:rPr lang="en-GB" sz="2000" dirty="0">
                <a:solidFill>
                  <a:srgbClr val="000000"/>
                </a:solidFill>
                <a:latin typeface="+mj-lt"/>
                <a:ea typeface="+mn-ea"/>
                <a:cs typeface="+mn-cs"/>
                <a:sym typeface="Arial"/>
              </a:rPr>
              <a:t>	                (</a:t>
            </a:r>
            <a:r>
              <a:rPr lang="en-GB" sz="2000" dirty="0" err="1">
                <a:solidFill>
                  <a:srgbClr val="000000"/>
                </a:solidFill>
                <a:latin typeface="+mj-lt"/>
                <a:ea typeface="+mn-ea"/>
                <a:cs typeface="+mn-cs"/>
                <a:sym typeface="Arial"/>
              </a:rPr>
              <a:t>Cursos</a:t>
            </a:r>
            <a:r>
              <a:rPr lang="en-GB" sz="2000" dirty="0">
                <a:solidFill>
                  <a:srgbClr val="000000"/>
                </a:solidFill>
                <a:latin typeface="+mj-lt"/>
                <a:ea typeface="+mn-ea"/>
                <a:cs typeface="+mn-cs"/>
                <a:sym typeface="Arial"/>
              </a:rPr>
              <a:t> del 1 al 4)  </a:t>
            </a:r>
            <a:endParaRPr lang="en-GB" sz="2000" dirty="0">
              <a:solidFill>
                <a:srgbClr val="000000"/>
              </a:solidFill>
              <a:latin typeface="+mj-lt"/>
              <a:ea typeface="+mn-ea"/>
              <a:cs typeface="+mn-cs"/>
            </a:endParaRPr>
          </a:p>
        </p:txBody>
      </p:sp>
      <p:sp>
        <p:nvSpPr>
          <p:cNvPr id="50179"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50180"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50181"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50182" name="Rettangolo 6"/>
          <p:cNvSpPr>
            <a:spLocks noChangeArrowheads="1"/>
          </p:cNvSpPr>
          <p:nvPr/>
        </p:nvSpPr>
        <p:spPr bwMode="auto">
          <a:xfrm>
            <a:off x="722502" y="2579688"/>
            <a:ext cx="6096751" cy="6617196"/>
          </a:xfrm>
          <a:prstGeom prst="rect">
            <a:avLst/>
          </a:prstGeom>
          <a:noFill/>
          <a:ln w="9525">
            <a:noFill/>
            <a:miter lim="800000"/>
            <a:headEnd/>
            <a:tailEnd/>
          </a:ln>
        </p:spPr>
        <p:txBody>
          <a:bodyPr wrap="square">
            <a:spAutoFit/>
          </a:bodyPr>
          <a:lstStyle/>
          <a:p>
            <a:endParaRPr lang="es-ES_tradnl" sz="1200" b="1" dirty="0">
              <a:cs typeface="DejaVu Sans"/>
            </a:endParaRPr>
          </a:p>
          <a:p>
            <a:endParaRPr lang="es-ES_tradnl" sz="1200" b="1" dirty="0">
              <a:cs typeface="DejaVu Sans"/>
            </a:endParaRPr>
          </a:p>
          <a:p>
            <a:r>
              <a:rPr lang="es-ES_tradnl" sz="1200" b="1" dirty="0">
                <a:cs typeface="DejaVu Sans"/>
              </a:rPr>
              <a:t>Curso 1 – Inglés A2 para los mayores de 65+ </a:t>
            </a:r>
            <a:r>
              <a:rPr lang="es-ES_tradnl" sz="1200" b="1" dirty="0" err="1">
                <a:cs typeface="DejaVu Sans"/>
              </a:rPr>
              <a:t>Walk’n’Talk</a:t>
            </a:r>
            <a:r>
              <a:rPr lang="es-ES_tradnl" sz="1200" b="1" dirty="0">
                <a:cs typeface="DejaVu Sans"/>
              </a:rPr>
              <a:t> </a:t>
            </a:r>
          </a:p>
          <a:p>
            <a:r>
              <a:rPr lang="es-ES_tradnl" sz="1200" dirty="0">
                <a:cs typeface="DejaVu Sans"/>
              </a:rPr>
              <a:t>Nueva oferta de curso: </a:t>
            </a:r>
            <a:r>
              <a:rPr lang="es-ES_tradnl" sz="1200" dirty="0" err="1">
                <a:cs typeface="DejaVu Sans"/>
              </a:rPr>
              <a:t>Walk’n’Talk</a:t>
            </a:r>
            <a:r>
              <a:rPr lang="es-ES_tradnl" sz="1200" dirty="0">
                <a:cs typeface="DejaVu Sans"/>
              </a:rPr>
              <a:t> Inglés A2</a:t>
            </a:r>
          </a:p>
          <a:p>
            <a:pPr algn="just"/>
            <a:r>
              <a:rPr lang="es-ES_tradnl" sz="1200" dirty="0">
                <a:cs typeface="DejaVu Sans"/>
              </a:rPr>
              <a:t>Ven y únete a nosotros, pasea y aprende con nosotros, conoce a gente nueva y mejora tus habilidades de conversación en inglés.</a:t>
            </a:r>
          </a:p>
          <a:p>
            <a:r>
              <a:rPr lang="es-ES_tradnl" sz="1200" dirty="0">
                <a:cs typeface="DejaVu Sans"/>
              </a:rPr>
              <a:t>Lugar de encuentro: ….</a:t>
            </a:r>
          </a:p>
          <a:p>
            <a:r>
              <a:rPr lang="es-ES_tradnl" sz="1200" dirty="0">
                <a:cs typeface="DejaVu Sans"/>
              </a:rPr>
              <a:t>Fecha: ….</a:t>
            </a:r>
          </a:p>
          <a:p>
            <a:r>
              <a:rPr lang="es-ES_tradnl" sz="1200" dirty="0">
                <a:cs typeface="DejaVu Sans"/>
              </a:rPr>
              <a:t>Hora: …</a:t>
            </a:r>
          </a:p>
          <a:p>
            <a:endParaRPr lang="es-ES_tradnl" sz="1300" dirty="0">
              <a:cs typeface="DejaVu Sans"/>
            </a:endParaRPr>
          </a:p>
          <a:p>
            <a:r>
              <a:rPr lang="es-ES_tradnl" sz="1200" b="1" dirty="0">
                <a:cs typeface="DejaVu Sans"/>
              </a:rPr>
              <a:t>Curso 2 – Narración digital </a:t>
            </a:r>
            <a:r>
              <a:rPr lang="es-ES_tradnl" sz="1200" b="1" dirty="0" err="1">
                <a:cs typeface="DejaVu Sans"/>
              </a:rPr>
              <a:t>Walk’n’Talk</a:t>
            </a:r>
            <a:endParaRPr lang="es-ES_tradnl" sz="1200" b="1" dirty="0">
              <a:cs typeface="DejaVu Sans"/>
            </a:endParaRPr>
          </a:p>
          <a:p>
            <a:r>
              <a:rPr lang="es-ES_tradnl" sz="1200" dirty="0">
                <a:cs typeface="DejaVu Sans"/>
              </a:rPr>
              <a:t>Nueva oferta de curso: Narración digital </a:t>
            </a:r>
            <a:r>
              <a:rPr lang="es-ES_tradnl" sz="1200" dirty="0" err="1">
                <a:cs typeface="DejaVu Sans"/>
              </a:rPr>
              <a:t>Walk</a:t>
            </a:r>
            <a:r>
              <a:rPr lang="es-ES_tradnl" sz="1200" dirty="0">
                <a:cs typeface="DejaVu Sans"/>
              </a:rPr>
              <a:t> and </a:t>
            </a:r>
            <a:r>
              <a:rPr lang="es-ES_tradnl" sz="1200" dirty="0" err="1">
                <a:cs typeface="DejaVu Sans"/>
              </a:rPr>
              <a:t>Talk</a:t>
            </a:r>
            <a:endParaRPr lang="es-ES_tradnl" sz="1200" dirty="0">
              <a:cs typeface="DejaVu Sans"/>
            </a:endParaRPr>
          </a:p>
          <a:p>
            <a:r>
              <a:rPr lang="es-ES_tradnl" sz="1200" dirty="0">
                <a:cs typeface="DejaVu Sans"/>
              </a:rPr>
              <a:t>Ven y únete a nosotros, pasea y aprende con nosotros, conoce a gente nueva y mejora tus conocimientos TIC, comunicación de video y habilidades de autor. </a:t>
            </a:r>
          </a:p>
          <a:p>
            <a:r>
              <a:rPr lang="es-ES_tradnl" sz="1200" dirty="0">
                <a:cs typeface="DejaVu Sans"/>
              </a:rPr>
              <a:t>Lugar de encuentro: ….</a:t>
            </a:r>
          </a:p>
          <a:p>
            <a:r>
              <a:rPr lang="es-ES_tradnl" sz="1200" dirty="0">
                <a:cs typeface="DejaVu Sans"/>
              </a:rPr>
              <a:t>Fecha: ….</a:t>
            </a:r>
          </a:p>
          <a:p>
            <a:r>
              <a:rPr lang="es-ES_tradnl" sz="1200" dirty="0">
                <a:cs typeface="DejaVu Sans"/>
              </a:rPr>
              <a:t>Hora: …</a:t>
            </a:r>
          </a:p>
          <a:p>
            <a:endParaRPr lang="it-IT" sz="1300" dirty="0">
              <a:cs typeface="DejaVu Sans"/>
            </a:endParaRPr>
          </a:p>
          <a:p>
            <a:r>
              <a:rPr lang="es-ES_tradnl" sz="1200" b="1" dirty="0">
                <a:cs typeface="DejaVu Sans"/>
              </a:rPr>
              <a:t>Curso 3 – Formación TIC combinada con </a:t>
            </a:r>
            <a:r>
              <a:rPr lang="es-ES_tradnl" sz="1200" b="1" dirty="0" smtClean="0">
                <a:cs typeface="DejaVu Sans"/>
              </a:rPr>
              <a:t>el método </a:t>
            </a:r>
            <a:r>
              <a:rPr lang="es-ES_tradnl" sz="1200" b="1" dirty="0" err="1">
                <a:cs typeface="DejaVu Sans"/>
              </a:rPr>
              <a:t>Walk’n’Talk</a:t>
            </a:r>
            <a:endParaRPr lang="es-ES_tradnl" sz="1200" b="1" dirty="0">
              <a:cs typeface="DejaVu Sans"/>
            </a:endParaRPr>
          </a:p>
          <a:p>
            <a:r>
              <a:rPr lang="es-ES_tradnl" sz="1200" dirty="0"/>
              <a:t>Nueva oferta de curso: </a:t>
            </a:r>
            <a:r>
              <a:rPr lang="es-ES_tradnl" sz="1200" dirty="0" err="1"/>
              <a:t>Walk</a:t>
            </a:r>
            <a:r>
              <a:rPr lang="es-ES_tradnl" sz="1200" dirty="0"/>
              <a:t> and </a:t>
            </a:r>
            <a:r>
              <a:rPr lang="es-ES_tradnl" sz="1200" dirty="0" err="1"/>
              <a:t>Talk</a:t>
            </a:r>
            <a:r>
              <a:rPr lang="es-ES_tradnl" sz="1200" dirty="0"/>
              <a:t> SMART</a:t>
            </a:r>
          </a:p>
          <a:p>
            <a:pPr algn="just"/>
            <a:r>
              <a:rPr lang="es-ES_tradnl" sz="1200" dirty="0"/>
              <a:t>Ven y únete a nosotros, pasea y aprende con nosotros, conoce a gente nueva o ven con tus amigos. ¡Mejora tus conocimientos sobre las TIC mientras haces ejercicio!</a:t>
            </a:r>
          </a:p>
          <a:p>
            <a:r>
              <a:rPr lang="es-ES_tradnl" sz="1200" dirty="0"/>
              <a:t>Lugar de encuentro: …</a:t>
            </a:r>
          </a:p>
          <a:p>
            <a:r>
              <a:rPr lang="es-ES_tradnl" sz="1200" dirty="0"/>
              <a:t>Fecha: . . .</a:t>
            </a:r>
          </a:p>
          <a:p>
            <a:r>
              <a:rPr lang="es-ES_tradnl" sz="1200" dirty="0"/>
              <a:t>Hora: . . .</a:t>
            </a:r>
          </a:p>
          <a:p>
            <a:endParaRPr lang="it-IT" sz="1300" dirty="0">
              <a:cs typeface="DejaVu Sans"/>
            </a:endParaRPr>
          </a:p>
          <a:p>
            <a:r>
              <a:rPr lang="es-ES_tradnl" sz="1200" b="1" dirty="0">
                <a:cs typeface="DejaVu Sans"/>
              </a:rPr>
              <a:t>Curso 4 – </a:t>
            </a:r>
            <a:r>
              <a:rPr lang="es-ES_tradnl" sz="1200" b="1" dirty="0" smtClean="0">
                <a:cs typeface="DejaVu Sans"/>
              </a:rPr>
              <a:t>Rutas matemáticas</a:t>
            </a:r>
            <a:endParaRPr lang="es-ES_tradnl" sz="1200" b="1" dirty="0">
              <a:cs typeface="DejaVu Sans"/>
            </a:endParaRPr>
          </a:p>
          <a:p>
            <a:r>
              <a:rPr lang="es-ES_tradnl" sz="1200" dirty="0"/>
              <a:t>Nueva oferta de curso: Curso de matemáticas</a:t>
            </a:r>
          </a:p>
          <a:p>
            <a:pPr algn="just"/>
            <a:r>
              <a:rPr lang="es-ES_tradnl" sz="1200" dirty="0"/>
              <a:t>Ven y únete a nosotros, pasea y aprende con nosotros, adquiere nuevas habilidades, conoce a gente nueva y mejora tus competencias matemáticas y de lógica. </a:t>
            </a:r>
          </a:p>
          <a:p>
            <a:r>
              <a:rPr lang="es-ES_tradnl" sz="1200" dirty="0"/>
              <a:t>Lugar de encuentro: ….</a:t>
            </a:r>
          </a:p>
          <a:p>
            <a:r>
              <a:rPr lang="es-ES_tradnl" sz="1200" dirty="0"/>
              <a:t>Fecha: ….</a:t>
            </a:r>
          </a:p>
          <a:p>
            <a:r>
              <a:rPr lang="es-ES_tradnl" sz="1200" dirty="0"/>
              <a:t>Hora: …</a:t>
            </a:r>
          </a:p>
          <a:p>
            <a:endParaRPr lang="es-ES_tradnl" sz="1300" dirty="0">
              <a:cs typeface="DejaVu Sans"/>
            </a:endParaRPr>
          </a:p>
          <a:p>
            <a:endParaRPr lang="en-US" sz="1200" dirty="0">
              <a:cs typeface="DejaVu Sans"/>
            </a:endParaRPr>
          </a:p>
        </p:txBody>
      </p:sp>
      <p:pic>
        <p:nvPicPr>
          <p:cNvPr id="50183"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9" name="CasellaDiTesto 8"/>
          <p:cNvSpPr txBox="1"/>
          <p:nvPr/>
        </p:nvSpPr>
        <p:spPr>
          <a:xfrm>
            <a:off x="7066951" y="10232867"/>
            <a:ext cx="325730" cy="246221"/>
          </a:xfrm>
          <a:prstGeom prst="rect">
            <a:avLst/>
          </a:prstGeom>
          <a:noFill/>
        </p:spPr>
        <p:txBody>
          <a:bodyPr wrap="none" rtlCol="0">
            <a:spAutoFit/>
          </a:bodyPr>
          <a:lstStyle/>
          <a:p>
            <a:r>
              <a:rPr lang="it-IT" sz="1000" dirty="0"/>
              <a:t>10</a:t>
            </a:r>
          </a:p>
        </p:txBody>
      </p:sp>
      <p:sp>
        <p:nvSpPr>
          <p:cNvPr id="11"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rgbClr val="FFFFFF"/>
                </a:solidFill>
                <a:latin typeface="+mn-lt"/>
                <a:ea typeface="+mn-ea"/>
                <a:cs typeface="+mn-cs"/>
                <a:sym typeface="Arial"/>
              </a:rPr>
              <a:t>   	     </a:t>
            </a:r>
            <a:r>
              <a:rPr lang="en-GB" sz="2800" b="1" dirty="0">
                <a:solidFill>
                  <a:srgbClr val="000000"/>
                </a:solidFill>
                <a:latin typeface="+mn-lt"/>
                <a:ea typeface="+mn-ea"/>
                <a:cs typeface="+mn-cs"/>
                <a:sym typeface="Arial"/>
              </a:rPr>
              <a:t> </a:t>
            </a:r>
            <a:r>
              <a:rPr lang="en-GB" sz="2000" dirty="0">
                <a:solidFill>
                  <a:srgbClr val="000000"/>
                </a:solidFill>
                <a:latin typeface="+mj-lt"/>
                <a:ea typeface="+mn-ea"/>
                <a:cs typeface="+mn-cs"/>
                <a:sym typeface="Arial"/>
              </a:rPr>
              <a:t>11. </a:t>
            </a:r>
            <a:r>
              <a:rPr lang="en-GB" sz="2000" dirty="0" err="1">
                <a:solidFill>
                  <a:srgbClr val="000000"/>
                </a:solidFill>
                <a:latin typeface="+mj-lt"/>
                <a:ea typeface="+mn-ea"/>
                <a:cs typeface="+mn-cs"/>
                <a:sym typeface="Arial"/>
              </a:rPr>
              <a:t>Texto</a:t>
            </a:r>
            <a:r>
              <a:rPr lang="en-GB" sz="2000" dirty="0">
                <a:solidFill>
                  <a:srgbClr val="000000"/>
                </a:solidFill>
                <a:latin typeface="+mj-lt"/>
                <a:ea typeface="+mn-ea"/>
                <a:cs typeface="+mn-cs"/>
                <a:sym typeface="Arial"/>
              </a:rPr>
              <a:t> del poster</a:t>
            </a:r>
          </a:p>
          <a:p>
            <a:pPr fontAlgn="auto">
              <a:spcBef>
                <a:spcPts val="0"/>
              </a:spcBef>
              <a:spcAft>
                <a:spcPts val="0"/>
              </a:spcAft>
              <a:defRPr>
                <a:solidFill>
                  <a:srgbClr val="FFFFFF"/>
                </a:solidFill>
              </a:defRPr>
            </a:pPr>
            <a:r>
              <a:rPr lang="en-GB" sz="2000" dirty="0">
                <a:solidFill>
                  <a:srgbClr val="000000"/>
                </a:solidFill>
                <a:latin typeface="+mj-lt"/>
                <a:ea typeface="+mn-ea"/>
                <a:cs typeface="+mn-cs"/>
                <a:sym typeface="Arial"/>
              </a:rPr>
              <a:t>	                (</a:t>
            </a:r>
            <a:r>
              <a:rPr lang="en-GB" sz="2000" dirty="0" err="1">
                <a:solidFill>
                  <a:srgbClr val="000000"/>
                </a:solidFill>
                <a:latin typeface="+mj-lt"/>
                <a:ea typeface="+mn-ea"/>
                <a:cs typeface="+mn-cs"/>
                <a:sym typeface="Arial"/>
              </a:rPr>
              <a:t>Cursos</a:t>
            </a:r>
            <a:r>
              <a:rPr lang="en-GB" sz="2000" dirty="0">
                <a:solidFill>
                  <a:srgbClr val="000000"/>
                </a:solidFill>
                <a:latin typeface="+mj-lt"/>
                <a:ea typeface="+mn-ea"/>
                <a:cs typeface="+mn-cs"/>
                <a:sym typeface="Arial"/>
              </a:rPr>
              <a:t> del 5 al 7)  </a:t>
            </a:r>
            <a:endParaRPr lang="en-GB" sz="2000" dirty="0">
              <a:solidFill>
                <a:srgbClr val="000000"/>
              </a:solidFill>
              <a:latin typeface="+mj-lt"/>
              <a:ea typeface="+mn-ea"/>
              <a:cs typeface="+mn-cs"/>
            </a:endParaRPr>
          </a:p>
        </p:txBody>
      </p:sp>
      <p:sp>
        <p:nvSpPr>
          <p:cNvPr id="52227"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52228"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52229"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52230" name="Rettangolo 6"/>
          <p:cNvSpPr>
            <a:spLocks noChangeArrowheads="1"/>
          </p:cNvSpPr>
          <p:nvPr/>
        </p:nvSpPr>
        <p:spPr bwMode="auto">
          <a:xfrm>
            <a:off x="765175" y="2579688"/>
            <a:ext cx="5919788" cy="4893647"/>
          </a:xfrm>
          <a:prstGeom prst="rect">
            <a:avLst/>
          </a:prstGeom>
          <a:noFill/>
          <a:ln w="9525">
            <a:noFill/>
            <a:miter lim="800000"/>
            <a:headEnd/>
            <a:tailEnd/>
          </a:ln>
        </p:spPr>
        <p:txBody>
          <a:bodyPr>
            <a:spAutoFit/>
          </a:bodyPr>
          <a:lstStyle/>
          <a:p>
            <a:endParaRPr lang="es-ES_tradnl" sz="1200" b="1" dirty="0">
              <a:cs typeface="DejaVu Sans"/>
            </a:endParaRPr>
          </a:p>
          <a:p>
            <a:endParaRPr lang="es-ES_tradnl" sz="1200" b="1" dirty="0">
              <a:cs typeface="DejaVu Sans"/>
            </a:endParaRPr>
          </a:p>
          <a:p>
            <a:r>
              <a:rPr lang="es-ES_tradnl" sz="1200" b="1" dirty="0">
                <a:cs typeface="DejaVu Sans"/>
              </a:rPr>
              <a:t>Curso 5 - </a:t>
            </a:r>
            <a:r>
              <a:rPr lang="es-ES_tradnl" sz="1200" b="1" dirty="0" err="1">
                <a:cs typeface="DejaVu Sans"/>
              </a:rPr>
              <a:t>Walk</a:t>
            </a:r>
            <a:r>
              <a:rPr lang="es-ES_tradnl" sz="1200" b="1" dirty="0">
                <a:cs typeface="DejaVu Sans"/>
              </a:rPr>
              <a:t> and </a:t>
            </a:r>
            <a:r>
              <a:rPr lang="es-ES_tradnl" sz="1200" b="1" dirty="0" err="1">
                <a:cs typeface="DejaVu Sans"/>
              </a:rPr>
              <a:t>Talk</a:t>
            </a:r>
            <a:r>
              <a:rPr lang="es-ES_tradnl" sz="1200" b="1" dirty="0">
                <a:cs typeface="DejaVu Sans"/>
              </a:rPr>
              <a:t>  WISE – camino hacia el bienestar y </a:t>
            </a:r>
            <a:r>
              <a:rPr lang="es-ES_tradnl" sz="1200" b="1" dirty="0" smtClean="0">
                <a:cs typeface="DejaVu Sans"/>
              </a:rPr>
              <a:t>el envejecimiento </a:t>
            </a:r>
            <a:r>
              <a:rPr lang="es-ES_tradnl" sz="1200" b="1" dirty="0">
                <a:cs typeface="DejaVu Sans"/>
              </a:rPr>
              <a:t>activo </a:t>
            </a:r>
          </a:p>
          <a:p>
            <a:r>
              <a:rPr lang="es-ES_tradnl" sz="1200" dirty="0">
                <a:cs typeface="DejaVu Sans"/>
              </a:rPr>
              <a:t>Nueva oferta de curso: </a:t>
            </a:r>
            <a:r>
              <a:rPr lang="es-ES_tradnl" sz="1200" dirty="0" err="1">
                <a:cs typeface="DejaVu Sans"/>
              </a:rPr>
              <a:t>Walk</a:t>
            </a:r>
            <a:r>
              <a:rPr lang="es-ES_tradnl" sz="1200" dirty="0">
                <a:cs typeface="DejaVu Sans"/>
              </a:rPr>
              <a:t> and </a:t>
            </a:r>
            <a:r>
              <a:rPr lang="es-ES_tradnl" sz="1200" dirty="0" err="1">
                <a:cs typeface="DejaVu Sans"/>
              </a:rPr>
              <a:t>Talk</a:t>
            </a:r>
            <a:r>
              <a:rPr lang="es-ES_tradnl" sz="1200" dirty="0">
                <a:cs typeface="DejaVu Sans"/>
              </a:rPr>
              <a:t> WISE</a:t>
            </a:r>
          </a:p>
          <a:p>
            <a:pPr algn="just"/>
            <a:r>
              <a:rPr lang="es-ES_tradnl" sz="1200" dirty="0">
                <a:cs typeface="DejaVu Sans"/>
              </a:rPr>
              <a:t>Ven y únete a nosotros, pasea y aprende con nosotros, conoce a gente nueva y mejora tus estrategias de vida, mantén tu mente y cuerpo activos, y adquiere habilidades de comunicación ponderosas.</a:t>
            </a:r>
          </a:p>
          <a:p>
            <a:r>
              <a:rPr lang="es-ES_tradnl" sz="1200" dirty="0">
                <a:cs typeface="DejaVu Sans"/>
              </a:rPr>
              <a:t>Lugar de encuentro: ….</a:t>
            </a:r>
          </a:p>
          <a:p>
            <a:r>
              <a:rPr lang="es-ES_tradnl" sz="1200" dirty="0">
                <a:cs typeface="DejaVu Sans"/>
              </a:rPr>
              <a:t>Fecha: ….</a:t>
            </a:r>
          </a:p>
          <a:p>
            <a:r>
              <a:rPr lang="es-ES_tradnl" sz="1200" dirty="0">
                <a:cs typeface="DejaVu Sans"/>
              </a:rPr>
              <a:t>Hora: …</a:t>
            </a:r>
          </a:p>
          <a:p>
            <a:endParaRPr lang="es-ES_tradnl" sz="1200" b="1" dirty="0">
              <a:cs typeface="DejaVu Sans"/>
            </a:endParaRPr>
          </a:p>
          <a:p>
            <a:r>
              <a:rPr lang="es-ES_tradnl" sz="1200" b="1" dirty="0">
                <a:cs typeface="DejaVu Sans"/>
              </a:rPr>
              <a:t>Curso 6 – Curso de </a:t>
            </a:r>
            <a:r>
              <a:rPr lang="es-ES_tradnl" sz="1200" b="1" dirty="0" smtClean="0">
                <a:cs typeface="DejaVu Sans"/>
              </a:rPr>
              <a:t>recital de </a:t>
            </a:r>
            <a:r>
              <a:rPr lang="es-ES_tradnl" sz="1200" b="1" dirty="0">
                <a:cs typeface="DejaVu Sans"/>
              </a:rPr>
              <a:t>poesía</a:t>
            </a:r>
            <a:r>
              <a:rPr lang="es-ES_tradnl" sz="1200" b="1" dirty="0"/>
              <a:t> </a:t>
            </a:r>
            <a:endParaRPr lang="es-ES_tradnl" sz="1200" dirty="0"/>
          </a:p>
          <a:p>
            <a:r>
              <a:rPr lang="es-ES_tradnl" sz="1200" dirty="0"/>
              <a:t>Ven y únete a nosotros, pasea y aprende con nosotros, descubre que caminar puede ser una actividad divertida, alegre y creativa, y que tiene un efecto energético para el cuerpo y la mente. Explora distintos métodos para memorizar e interpretar la poesía, algunas de las cuales implican actividad física.</a:t>
            </a:r>
          </a:p>
          <a:p>
            <a:r>
              <a:rPr lang="es-ES_tradnl" sz="1200" dirty="0"/>
              <a:t>Contacto: </a:t>
            </a:r>
          </a:p>
          <a:p>
            <a:endParaRPr lang="es-ES_tradnl" sz="1200" dirty="0">
              <a:cs typeface="DejaVu Sans"/>
            </a:endParaRPr>
          </a:p>
          <a:p>
            <a:r>
              <a:rPr lang="es-ES_tradnl" sz="1200" b="1" dirty="0">
                <a:cs typeface="DejaVu Sans"/>
              </a:rPr>
              <a:t>Curso 7 – </a:t>
            </a:r>
            <a:r>
              <a:rPr lang="es-ES_tradnl" sz="1200" b="1" dirty="0" err="1" smtClean="0">
                <a:cs typeface="DejaVu Sans"/>
              </a:rPr>
              <a:t>Walky</a:t>
            </a:r>
            <a:r>
              <a:rPr lang="es-ES_tradnl" sz="1200" b="1" dirty="0" smtClean="0">
                <a:cs typeface="DejaVu Sans"/>
              </a:rPr>
              <a:t> </a:t>
            </a:r>
            <a:r>
              <a:rPr lang="es-ES_tradnl" sz="1200" b="1" dirty="0" err="1" smtClean="0">
                <a:cs typeface="DejaVu Sans"/>
              </a:rPr>
              <a:t>Talky</a:t>
            </a:r>
            <a:r>
              <a:rPr lang="es-ES_tradnl" sz="1200" b="1" dirty="0" smtClean="0">
                <a:cs typeface="DejaVu Sans"/>
              </a:rPr>
              <a:t> en inglés</a:t>
            </a:r>
            <a:endParaRPr lang="es-ES_tradnl" sz="1200" b="1" dirty="0">
              <a:cs typeface="DejaVu Sans"/>
            </a:endParaRPr>
          </a:p>
          <a:p>
            <a:pPr algn="just"/>
            <a:r>
              <a:rPr lang="es-ES_tradnl" sz="1200" dirty="0">
                <a:cs typeface="DejaVu Sans"/>
              </a:rPr>
              <a:t>Estamos felices de introduciros un nuevo método de formación para aprender inglés de la manera más efectiva y agradable. ¡Ven y únete a nuestros paseos, vive la experiencia y conoce los resultados!</a:t>
            </a:r>
          </a:p>
          <a:p>
            <a:r>
              <a:rPr lang="es-ES_tradnl" sz="1200" dirty="0">
                <a:cs typeface="DejaVu Sans"/>
              </a:rPr>
              <a:t>Contacto:</a:t>
            </a:r>
          </a:p>
          <a:p>
            <a:endParaRPr lang="it-IT" sz="1200" dirty="0">
              <a:cs typeface="DejaVu Sans"/>
            </a:endParaRPr>
          </a:p>
        </p:txBody>
      </p:sp>
      <p:pic>
        <p:nvPicPr>
          <p:cNvPr id="52231"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9" name="CasellaDiTesto 8"/>
          <p:cNvSpPr txBox="1"/>
          <p:nvPr/>
        </p:nvSpPr>
        <p:spPr>
          <a:xfrm>
            <a:off x="7066951" y="10232867"/>
            <a:ext cx="325730" cy="246221"/>
          </a:xfrm>
          <a:prstGeom prst="rect">
            <a:avLst/>
          </a:prstGeom>
          <a:noFill/>
        </p:spPr>
        <p:txBody>
          <a:bodyPr wrap="none" rtlCol="0">
            <a:spAutoFit/>
          </a:bodyPr>
          <a:lstStyle/>
          <a:p>
            <a:r>
              <a:rPr lang="it-IT" sz="1000" dirty="0"/>
              <a:t>11</a:t>
            </a:r>
          </a:p>
        </p:txBody>
      </p:sp>
      <p:sp>
        <p:nvSpPr>
          <p:cNvPr id="11"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792162"/>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rgbClr val="FFFFFF"/>
                </a:solidFill>
                <a:latin typeface="+mn-lt"/>
                <a:ea typeface="+mn-ea"/>
                <a:cs typeface="+mn-cs"/>
                <a:sym typeface="Arial"/>
              </a:rPr>
              <a:t>   </a:t>
            </a:r>
          </a:p>
          <a:p>
            <a:pPr fontAlgn="auto">
              <a:spcBef>
                <a:spcPts val="0"/>
              </a:spcBef>
              <a:spcAft>
                <a:spcPts val="0"/>
              </a:spcAft>
              <a:defRPr>
                <a:solidFill>
                  <a:srgbClr val="FFFFFF"/>
                </a:solidFill>
              </a:defRPr>
            </a:pPr>
            <a:r>
              <a:rPr lang="en-GB" sz="2800" b="1" baseline="30000" dirty="0">
                <a:solidFill>
                  <a:schemeClr val="tx1">
                    <a:lumMod val="95000"/>
                    <a:lumOff val="5000"/>
                  </a:schemeClr>
                </a:solidFill>
                <a:latin typeface="+mn-lt"/>
                <a:ea typeface="+mn-ea"/>
                <a:cs typeface="+mn-cs"/>
                <a:sym typeface="Arial"/>
              </a:rPr>
              <a:t>    </a:t>
            </a:r>
            <a:r>
              <a:rPr lang="en-GB" sz="2800" b="1" dirty="0" smtClean="0">
                <a:solidFill>
                  <a:schemeClr val="tx1">
                    <a:lumMod val="95000"/>
                    <a:lumOff val="5000"/>
                  </a:schemeClr>
                </a:solidFill>
                <a:latin typeface="+mn-lt"/>
                <a:ea typeface="+mn-ea"/>
                <a:cs typeface="+mn-cs"/>
                <a:sym typeface="Arial"/>
              </a:rPr>
              <a:t>  </a:t>
            </a:r>
            <a:r>
              <a:rPr lang="en-GB" sz="2800" b="1" baseline="30000" dirty="0" smtClean="0">
                <a:solidFill>
                  <a:schemeClr val="tx1">
                    <a:lumMod val="95000"/>
                    <a:lumOff val="5000"/>
                  </a:schemeClr>
                </a:solidFill>
                <a:latin typeface="+mn-lt"/>
                <a:ea typeface="+mn-ea"/>
                <a:cs typeface="+mn-cs"/>
                <a:sym typeface="Arial"/>
              </a:rPr>
              <a:t> </a:t>
            </a:r>
            <a:r>
              <a:rPr lang="en-GB" sz="2000" dirty="0">
                <a:solidFill>
                  <a:schemeClr val="tx1">
                    <a:lumMod val="95000"/>
                    <a:lumOff val="5000"/>
                  </a:schemeClr>
                </a:solidFill>
                <a:latin typeface="+mj-lt"/>
                <a:ea typeface="+mn-ea"/>
                <a:cs typeface="+mn-cs"/>
                <a:sym typeface="Arial"/>
              </a:rPr>
              <a:t>12. </a:t>
            </a:r>
            <a:r>
              <a:rPr lang="it-IT" sz="2000" b="1" dirty="0" smtClean="0">
                <a:solidFill>
                  <a:schemeClr val="tx1">
                    <a:lumMod val="95000"/>
                    <a:lumOff val="5000"/>
                  </a:schemeClr>
                </a:solidFill>
              </a:rPr>
              <a:t>Plantilla del comunicado de prensa</a:t>
            </a:r>
            <a:endParaRPr lang="en-GB" sz="2000" dirty="0">
              <a:solidFill>
                <a:schemeClr val="tx1">
                  <a:lumMod val="95000"/>
                  <a:lumOff val="5000"/>
                </a:schemeClr>
              </a:solidFill>
              <a:latin typeface="+mj-lt"/>
              <a:ea typeface="+mn-ea"/>
              <a:cs typeface="+mn-cs"/>
            </a:endParaRPr>
          </a:p>
        </p:txBody>
      </p:sp>
      <p:sp>
        <p:nvSpPr>
          <p:cNvPr id="54275"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54276"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54277"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54278" name="CasellaDiTesto 1"/>
          <p:cNvSpPr txBox="1">
            <a:spLocks noChangeArrowheads="1"/>
          </p:cNvSpPr>
          <p:nvPr/>
        </p:nvSpPr>
        <p:spPr bwMode="auto">
          <a:xfrm>
            <a:off x="301625" y="2647950"/>
            <a:ext cx="6851650" cy="6924973"/>
          </a:xfrm>
          <a:prstGeom prst="rect">
            <a:avLst/>
          </a:prstGeom>
          <a:noFill/>
          <a:ln w="9525">
            <a:noFill/>
            <a:miter lim="800000"/>
            <a:headEnd/>
            <a:tailEnd/>
          </a:ln>
        </p:spPr>
        <p:txBody>
          <a:bodyPr>
            <a:spAutoFit/>
          </a:bodyPr>
          <a:lstStyle/>
          <a:p>
            <a:r>
              <a:rPr lang="es-ES_tradnl" sz="1200" b="1" dirty="0" err="1"/>
              <a:t>WALK’n’TALK</a:t>
            </a:r>
            <a:r>
              <a:rPr lang="es-ES_tradnl" sz="1200" b="1" dirty="0"/>
              <a:t>– Prevención y comunicación para los mayores de 65+</a:t>
            </a:r>
            <a:r>
              <a:rPr lang="es-ES_tradnl" sz="1200" dirty="0"/>
              <a:t>    </a:t>
            </a:r>
          </a:p>
          <a:p>
            <a:endParaRPr lang="es-ES_tradnl" sz="1200" dirty="0"/>
          </a:p>
          <a:p>
            <a:pPr algn="just"/>
            <a:r>
              <a:rPr lang="es-ES_tradnl" sz="1200" dirty="0"/>
              <a:t>El proyecto </a:t>
            </a:r>
            <a:r>
              <a:rPr lang="es-ES_tradnl" sz="1200" dirty="0" err="1"/>
              <a:t>Walk'n'Talk</a:t>
            </a:r>
            <a:r>
              <a:rPr lang="es-ES_tradnl" sz="1200" dirty="0"/>
              <a:t> está financiado por la Comisión europea bajo el programa Erasmus+ de colaboración estratégica acción clave en educación para adultos.  El proyecto ha sido desarrollado e implementado durante un período de 2 años por las organizaciones socias de Austria, Alemania, República checa, Rumania, Italia, España y Finlandia. La coordinación está a cargo de VHS </a:t>
            </a:r>
            <a:r>
              <a:rPr lang="es-ES_tradnl" sz="1200" dirty="0" err="1"/>
              <a:t>Lingen</a:t>
            </a:r>
            <a:r>
              <a:rPr lang="es-ES_tradnl" sz="1200" dirty="0"/>
              <a:t>.</a:t>
            </a:r>
          </a:p>
          <a:p>
            <a:endParaRPr lang="en-GB" sz="1200" b="1" dirty="0"/>
          </a:p>
          <a:p>
            <a:r>
              <a:rPr lang="en-GB" sz="1200" b="1" dirty="0" err="1"/>
              <a:t>Público</a:t>
            </a:r>
            <a:endParaRPr lang="de-DE" sz="1200" dirty="0"/>
          </a:p>
          <a:p>
            <a:pPr algn="just"/>
            <a:r>
              <a:rPr lang="es-ES_tradnl" sz="1200" dirty="0"/>
              <a:t>El objetivo de este proyecto es desarrollar, en conjunto con las organizaciones socias, una oferta de formación continua en el ámbito de la salud física y mental de los mayores, la cual les proporcionará oportunidades y estímulos para una mayor participación social. Esto les permitirá mejorar la calidad de vida y adquirir más independencia en esta fase de la vida. Con la unidad </a:t>
            </a:r>
            <a:r>
              <a:rPr lang="es-ES_tradnl" sz="1200" i="1" dirty="0" err="1"/>
              <a:t>walk</a:t>
            </a:r>
            <a:r>
              <a:rPr lang="es-ES_tradnl" sz="1200" dirty="0"/>
              <a:t> (pasear) pretendemos crear conciencia en los adultos y mantener su propia cualidad de vida en la tercera edad, usando y ejercitando la mente y el cuerpo.</a:t>
            </a:r>
          </a:p>
          <a:p>
            <a:endParaRPr lang="de-DE" sz="1200" b="1" dirty="0"/>
          </a:p>
          <a:p>
            <a:r>
              <a:rPr lang="es-ES_tradnl" sz="1200" b="1" dirty="0"/>
              <a:t>Actividades para implementar los objetivos</a:t>
            </a:r>
            <a:endParaRPr lang="es-ES_tradnl" sz="1200" dirty="0"/>
          </a:p>
          <a:p>
            <a:pPr algn="just"/>
            <a:r>
              <a:rPr lang="es-ES_tradnl" sz="1200" dirty="0"/>
              <a:t>En la unidad </a:t>
            </a:r>
            <a:r>
              <a:rPr lang="es-ES_tradnl" sz="1200" i="1" dirty="0" err="1"/>
              <a:t>talk</a:t>
            </a:r>
            <a:r>
              <a:rPr lang="es-ES_tradnl" sz="1200" dirty="0"/>
              <a:t> (hablar), el contenido que se desarrolla es distinto, el cual está orientado a las necesidades y los deseos del grupo. Aprender una lengua, a narrar, habilidades TIC y otros, son algunos de los contenidos que se ofrecen.</a:t>
            </a:r>
          </a:p>
          <a:p>
            <a:pPr algn="just"/>
            <a:r>
              <a:rPr lang="es-ES_tradnl" sz="1200" dirty="0"/>
              <a:t>Al mismo tiempo, queremos crear conexiones sociales las cuales pueden facilitar la retención de nuevos hábitos fundando los grupos de </a:t>
            </a:r>
            <a:r>
              <a:rPr lang="es-ES_tradnl" sz="1200" dirty="0" err="1"/>
              <a:t>Walk'n'Talk</a:t>
            </a:r>
            <a:r>
              <a:rPr lang="es-ES_tradnl" sz="1200" dirty="0"/>
              <a:t> clubs en instituciones educacionales.</a:t>
            </a:r>
          </a:p>
          <a:p>
            <a:pPr algn="just"/>
            <a:r>
              <a:rPr lang="es-ES_tradnl" sz="1200" dirty="0"/>
              <a:t>Si estás interesado en este nuevo concepto de curso  y te gustaría participar en nuestro curso piloto, contacta con nosotros. El curso empieza en Marzo 2017.</a:t>
            </a:r>
          </a:p>
          <a:p>
            <a:endParaRPr lang="en-GB" sz="1200" b="1" dirty="0"/>
          </a:p>
          <a:p>
            <a:r>
              <a:rPr lang="en-GB" sz="1200" b="1" dirty="0"/>
              <a:t>Facebook</a:t>
            </a:r>
            <a:r>
              <a:rPr lang="en-GB" sz="1200" dirty="0"/>
              <a:t>  https://</a:t>
            </a:r>
            <a:r>
              <a:rPr lang="en-GB" sz="1200" dirty="0" err="1"/>
              <a:t>www.facebook.com</a:t>
            </a:r>
            <a:r>
              <a:rPr lang="en-GB" sz="1200" dirty="0"/>
              <a:t>/walkntalk65/</a:t>
            </a:r>
            <a:endParaRPr lang="en-GB" sz="1200" b="1" dirty="0"/>
          </a:p>
          <a:p>
            <a:r>
              <a:rPr lang="en-GB" sz="1200" b="1" dirty="0"/>
              <a:t>Web</a:t>
            </a:r>
            <a:r>
              <a:rPr lang="en-GB" sz="1200" dirty="0"/>
              <a:t> </a:t>
            </a:r>
            <a:r>
              <a:rPr lang="en-GB" sz="1200" dirty="0">
                <a:hlinkClick r:id="rId4"/>
              </a:rPr>
              <a:t>http://www.walkandtalkproject.eu/</a:t>
            </a:r>
            <a:endParaRPr lang="en-GB" sz="1200" dirty="0"/>
          </a:p>
          <a:p>
            <a:endParaRPr lang="en-GB" sz="1200" b="1" dirty="0"/>
          </a:p>
          <a:p>
            <a:r>
              <a:rPr lang="es-ES_tradnl" sz="1200" b="1" dirty="0"/>
              <a:t>Metodología</a:t>
            </a:r>
            <a:endParaRPr lang="es-ES_tradnl" sz="1200" dirty="0"/>
          </a:p>
          <a:p>
            <a:r>
              <a:rPr lang="es-ES_tradnl" sz="1200" dirty="0"/>
              <a:t>Combinar varias ideas y conceptos en un curso innovador / programa de formación para desarrollar una oferta de curso en el ámbito de la salud física y mental. Descubrir las necesidades reales y habilidades que los mayores consideran necesarias así como promover una actitud activa y saludable frente al envejecimiento. </a:t>
            </a:r>
          </a:p>
          <a:p>
            <a:endParaRPr lang="es-ES_tradnl" sz="1200" b="1" dirty="0"/>
          </a:p>
          <a:p>
            <a:r>
              <a:rPr lang="es-ES_tradnl" sz="1200" b="1" dirty="0"/>
              <a:t>Duración</a:t>
            </a:r>
            <a:endParaRPr lang="es-ES_tradnl" sz="1200" dirty="0"/>
          </a:p>
          <a:p>
            <a:r>
              <a:rPr lang="es-ES_tradnl" sz="1200" dirty="0"/>
              <a:t>01. Diciembre 2016 – 30. Noviembre 2018</a:t>
            </a:r>
          </a:p>
          <a:p>
            <a:endParaRPr lang="it-IT" sz="1200" dirty="0">
              <a:cs typeface="DejaVu Sans"/>
            </a:endParaRPr>
          </a:p>
        </p:txBody>
      </p:sp>
      <p:pic>
        <p:nvPicPr>
          <p:cNvPr id="54279" name="Immagine 11"/>
          <p:cNvPicPr>
            <a:picLocks noChangeAspect="1"/>
          </p:cNvPicPr>
          <p:nvPr/>
        </p:nvPicPr>
        <p:blipFill>
          <a:blip r:embed="rId5" cstate="print"/>
          <a:srcRect/>
          <a:stretch>
            <a:fillRect/>
          </a:stretch>
        </p:blipFill>
        <p:spPr bwMode="auto">
          <a:xfrm>
            <a:off x="301625" y="9864725"/>
            <a:ext cx="665163" cy="665163"/>
          </a:xfrm>
          <a:prstGeom prst="rect">
            <a:avLst/>
          </a:prstGeom>
          <a:noFill/>
          <a:ln w="9525">
            <a:noFill/>
            <a:miter lim="800000"/>
            <a:headEnd/>
            <a:tailEnd/>
          </a:ln>
        </p:spPr>
      </p:pic>
      <p:sp>
        <p:nvSpPr>
          <p:cNvPr id="9" name="CasellaDiTesto 8"/>
          <p:cNvSpPr txBox="1"/>
          <p:nvPr/>
        </p:nvSpPr>
        <p:spPr>
          <a:xfrm>
            <a:off x="7066951" y="10232867"/>
            <a:ext cx="325730" cy="246221"/>
          </a:xfrm>
          <a:prstGeom prst="rect">
            <a:avLst/>
          </a:prstGeom>
          <a:noFill/>
        </p:spPr>
        <p:txBody>
          <a:bodyPr wrap="none" rtlCol="0">
            <a:spAutoFit/>
          </a:bodyPr>
          <a:lstStyle/>
          <a:p>
            <a:r>
              <a:rPr lang="it-IT" sz="1000" dirty="0"/>
              <a:t>12</a:t>
            </a:r>
          </a:p>
        </p:txBody>
      </p:sp>
      <p:sp>
        <p:nvSpPr>
          <p:cNvPr id="11" name="CustomShape 32"/>
          <p:cNvSpPr/>
          <p:nvPr/>
        </p:nvSpPr>
        <p:spPr>
          <a:xfrm>
            <a:off x="1404488"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marL="342900" indent="-342900"/>
            <a:r>
              <a:rPr lang="en-GB" b="1" dirty="0">
                <a:solidFill>
                  <a:srgbClr val="FFFFFF"/>
                </a:solidFill>
                <a:latin typeface="+mn-lt"/>
                <a:ea typeface="+mn-ea"/>
                <a:cs typeface="+mn-cs"/>
                <a:sym typeface="Arial"/>
              </a:rPr>
              <a:t> </a:t>
            </a:r>
            <a:r>
              <a:rPr lang="en-GB" sz="2000" b="1" dirty="0" smtClean="0">
                <a:solidFill>
                  <a:srgbClr val="FFFFFF"/>
                </a:solidFill>
                <a:latin typeface="+mn-lt"/>
                <a:ea typeface="+mn-ea"/>
                <a:cs typeface="+mn-cs"/>
                <a:sym typeface="Arial"/>
              </a:rPr>
              <a:t>     </a:t>
            </a:r>
            <a:r>
              <a:rPr lang="en-GB" sz="2000" dirty="0">
                <a:solidFill>
                  <a:srgbClr val="000000"/>
                </a:solidFill>
                <a:latin typeface="+mj-lt"/>
                <a:ea typeface="+mn-ea"/>
                <a:cs typeface="+mn-cs"/>
                <a:sym typeface="Arial"/>
              </a:rPr>
              <a:t>13. </a:t>
            </a:r>
            <a:r>
              <a:rPr lang="it-IT" sz="2000" b="1" dirty="0" smtClean="0"/>
              <a:t>Texto del comunicado de prensa</a:t>
            </a:r>
            <a:r>
              <a:rPr lang="it-IT" sz="2000" dirty="0" smtClean="0"/>
              <a:t> </a:t>
            </a:r>
          </a:p>
          <a:p>
            <a:pPr marL="342900" indent="-342900"/>
            <a:r>
              <a:rPr lang="it-IT" sz="2000" b="1" dirty="0" smtClean="0"/>
              <a:t>			(</a:t>
            </a:r>
            <a:r>
              <a:rPr lang="it-IT" sz="2000" dirty="0" smtClean="0"/>
              <a:t>Curso 1 a 3)</a:t>
            </a:r>
            <a:endParaRPr lang="it-IT" sz="2000" dirty="0"/>
          </a:p>
        </p:txBody>
      </p:sp>
      <p:sp>
        <p:nvSpPr>
          <p:cNvPr id="56323"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56324"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56325"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56326" name="Rettangolo 6"/>
          <p:cNvSpPr>
            <a:spLocks noChangeArrowheads="1"/>
          </p:cNvSpPr>
          <p:nvPr/>
        </p:nvSpPr>
        <p:spPr bwMode="auto">
          <a:xfrm>
            <a:off x="765175" y="2579688"/>
            <a:ext cx="5919788" cy="7571303"/>
          </a:xfrm>
          <a:prstGeom prst="rect">
            <a:avLst/>
          </a:prstGeom>
          <a:noFill/>
          <a:ln w="9525">
            <a:noFill/>
            <a:miter lim="800000"/>
            <a:headEnd/>
            <a:tailEnd/>
          </a:ln>
        </p:spPr>
        <p:txBody>
          <a:bodyPr>
            <a:spAutoFit/>
          </a:bodyPr>
          <a:lstStyle/>
          <a:p>
            <a:endParaRPr lang="it-IT" sz="1200" dirty="0">
              <a:cs typeface="DejaVu Sans"/>
            </a:endParaRPr>
          </a:p>
          <a:p>
            <a:endParaRPr lang="it-IT" sz="1200" dirty="0">
              <a:cs typeface="DejaVu Sans"/>
            </a:endParaRPr>
          </a:p>
          <a:p>
            <a:r>
              <a:rPr lang="es-ES_tradnl" sz="1100" b="1" dirty="0"/>
              <a:t>Curso 1 – Inglés A2 para mayores de 65+ </a:t>
            </a:r>
            <a:r>
              <a:rPr lang="es-ES_tradnl" sz="1100" b="1" dirty="0" err="1">
                <a:cs typeface="DejaVu Sans"/>
              </a:rPr>
              <a:t>Walk’n’Talk</a:t>
            </a:r>
            <a:endParaRPr lang="es-ES_tradnl" sz="1100" b="1" dirty="0">
              <a:cs typeface="DejaVu Sans"/>
            </a:endParaRPr>
          </a:p>
          <a:p>
            <a:pPr algn="just"/>
            <a:r>
              <a:rPr lang="es-ES_tradnl" sz="1100" dirty="0"/>
              <a:t>La </a:t>
            </a:r>
            <a:r>
              <a:rPr lang="es-ES_tradnl" sz="1100" dirty="0" err="1"/>
              <a:t>Volkshochschule</a:t>
            </a:r>
            <a:r>
              <a:rPr lang="es-ES_tradnl" sz="1100" dirty="0"/>
              <a:t> </a:t>
            </a:r>
            <a:r>
              <a:rPr lang="es-ES_tradnl" sz="1100" dirty="0" err="1"/>
              <a:t>Lingen</a:t>
            </a:r>
            <a:r>
              <a:rPr lang="es-ES_tradnl" sz="1100" dirty="0"/>
              <a:t> ofrece por primera vez en su institución un curso basado en un nuevo método y enfoque orientado al ámbito de la formación en mayores: </a:t>
            </a:r>
            <a:r>
              <a:rPr lang="es-ES_tradnl" sz="1100" dirty="0" err="1"/>
              <a:t>Walk</a:t>
            </a:r>
            <a:r>
              <a:rPr lang="es-ES_tradnl" sz="1100" dirty="0"/>
              <a:t> and </a:t>
            </a:r>
            <a:r>
              <a:rPr lang="es-ES_tradnl" sz="1100" dirty="0" err="1"/>
              <a:t>Talk</a:t>
            </a:r>
            <a:r>
              <a:rPr lang="es-ES_tradnl" sz="1100" dirty="0"/>
              <a:t> English.</a:t>
            </a:r>
          </a:p>
          <a:p>
            <a:pPr algn="just"/>
            <a:r>
              <a:rPr lang="es-ES_tradnl" sz="1100" dirty="0"/>
              <a:t>El curso está dirigido a mayores de 65 años que ya tengan conocimientos básicos de inglés (CEFR A2). </a:t>
            </a:r>
          </a:p>
          <a:p>
            <a:pPr algn="just"/>
            <a:r>
              <a:rPr lang="es-ES_tradnl" sz="1100" dirty="0"/>
              <a:t>Durante los paseos, los estudiantes hablarán en inglés sobre distintos temas relevantes en para el día a día. Se repartirán fichas de apoyo con preguntas adecuadas para iniciar conversaciones; caminar en pareja dará lugar a conversaciones relajadas; la combinación de actividades hará que disminuya la vergüenza y aumente la confianza. </a:t>
            </a:r>
          </a:p>
          <a:p>
            <a:r>
              <a:rPr lang="es-ES_tradnl" sz="1100" dirty="0"/>
              <a:t>Así pues, todo el mundo tiene la oportunidad de hablar y expresar su opinión, adquirir nuevo vocabulario y ¡aprender a utilizar el inglés de una manera sencilla y divertida!</a:t>
            </a:r>
          </a:p>
          <a:p>
            <a:r>
              <a:rPr lang="es-ES_tradnl" sz="1100" dirty="0"/>
              <a:t>Para más información o para registrarte, contacta con </a:t>
            </a:r>
            <a:r>
              <a:rPr lang="es-ES_tradnl" sz="1100" dirty="0" err="1"/>
              <a:t>Volkshochschule</a:t>
            </a:r>
            <a:r>
              <a:rPr lang="es-ES_tradnl" sz="1100" dirty="0"/>
              <a:t> </a:t>
            </a:r>
            <a:r>
              <a:rPr lang="es-ES_tradnl" sz="1100" dirty="0" err="1"/>
              <a:t>Lingen</a:t>
            </a:r>
            <a:r>
              <a:rPr lang="es-ES_tradnl" sz="1100" dirty="0"/>
              <a:t> at 0591 91202-0 o manda un email a: </a:t>
            </a:r>
            <a:r>
              <a:rPr lang="es-ES_tradnl" sz="1100" u="sng" dirty="0">
                <a:hlinkClick r:id="rId4"/>
              </a:rPr>
              <a:t>info@vhs-lingen.de</a:t>
            </a:r>
            <a:endParaRPr lang="es-ES_tradnl" sz="1100" dirty="0"/>
          </a:p>
          <a:p>
            <a:r>
              <a:rPr lang="es-ES_tradnl" sz="1100" dirty="0"/>
              <a:t> </a:t>
            </a:r>
            <a:endParaRPr lang="es-ES_tradnl" sz="1100" dirty="0">
              <a:cs typeface="DejaVu Sans"/>
            </a:endParaRPr>
          </a:p>
          <a:p>
            <a:r>
              <a:rPr lang="es-ES_tradnl" sz="1100" b="1" dirty="0">
                <a:cs typeface="DejaVu Sans"/>
              </a:rPr>
              <a:t>Curso 2 - Narración digital </a:t>
            </a:r>
          </a:p>
          <a:p>
            <a:pPr algn="just"/>
            <a:r>
              <a:rPr lang="es-ES_tradnl" sz="1100" dirty="0" err="1"/>
              <a:t>Archivio</a:t>
            </a:r>
            <a:r>
              <a:rPr lang="es-ES_tradnl" sz="1100" dirty="0"/>
              <a:t> </a:t>
            </a:r>
            <a:r>
              <a:rPr lang="es-ES_tradnl" sz="1100" dirty="0" err="1"/>
              <a:t>della</a:t>
            </a:r>
            <a:r>
              <a:rPr lang="es-ES_tradnl" sz="1100" dirty="0"/>
              <a:t> Memoria ofrece por primera vez en su institución un curso basado en un nuevo método y enfoque orientado al ámbito de la formación en mayores: </a:t>
            </a:r>
            <a:r>
              <a:rPr lang="es-ES_tradnl" sz="1100" dirty="0" err="1"/>
              <a:t>Walk</a:t>
            </a:r>
            <a:r>
              <a:rPr lang="es-ES_tradnl" sz="1100" dirty="0"/>
              <a:t> and </a:t>
            </a:r>
            <a:r>
              <a:rPr lang="es-ES_tradnl" sz="1100" dirty="0" err="1"/>
              <a:t>Talk</a:t>
            </a:r>
            <a:r>
              <a:rPr lang="es-ES_tradnl" sz="1100" dirty="0"/>
              <a:t> Narración digital.</a:t>
            </a:r>
          </a:p>
          <a:p>
            <a:pPr algn="just"/>
            <a:r>
              <a:rPr lang="es-ES_tradnl" sz="1100" dirty="0"/>
              <a:t>El curso está dirigido a mayores de 65 años. </a:t>
            </a:r>
          </a:p>
          <a:p>
            <a:pPr algn="just"/>
            <a:r>
              <a:rPr lang="es-ES_tradnl" sz="1100" dirty="0"/>
              <a:t>Tanto en la clase como en los paseos, los estudiantes deberán idear y desarrollar una historia para luego convertirla en una narración digital usando el móvil o la </a:t>
            </a:r>
            <a:r>
              <a:rPr lang="es-ES_tradnl" sz="1100" dirty="0" err="1"/>
              <a:t>tablet</a:t>
            </a:r>
            <a:r>
              <a:rPr lang="es-ES_tradnl" sz="1100" dirty="0"/>
              <a:t>. Los estudiantes serán quienes escojan las historias y éstas serán desarrolladas durante los paseos por la naturaleza, la ciudad o en el día a día. </a:t>
            </a:r>
          </a:p>
          <a:p>
            <a:pPr algn="just"/>
            <a:r>
              <a:rPr lang="es-ES_tradnl" sz="1100" dirty="0"/>
              <a:t>Así pues, todo el mundo tiene la oportunidad de combinar la adquisición de técnicas TIC con los conocimientos edición y producción de videos</a:t>
            </a:r>
            <a:r>
              <a:rPr lang="es-ES_tradnl" sz="1100" dirty="0">
                <a:cs typeface="DejaVu Sans"/>
              </a:rPr>
              <a:t> para alcanzar una actitud positiva en cuanto a un envejecimiento activo y más dinámico. Esta es una actividad multidisciplinaria que debería ser implementada en escuelas y organizaciones educativas.</a:t>
            </a:r>
          </a:p>
          <a:p>
            <a:pPr algn="just"/>
            <a:r>
              <a:rPr lang="es-ES_tradnl" sz="1100" dirty="0">
                <a:cs typeface="DejaVu Sans"/>
              </a:rPr>
              <a:t> </a:t>
            </a:r>
            <a:r>
              <a:rPr lang="es-ES_tradnl" sz="1100" dirty="0" err="1">
                <a:cs typeface="DejaVu Sans"/>
              </a:rPr>
              <a:t>Archivio</a:t>
            </a:r>
            <a:r>
              <a:rPr lang="es-ES_tradnl" sz="1100" dirty="0">
                <a:cs typeface="DejaVu Sans"/>
              </a:rPr>
              <a:t> </a:t>
            </a:r>
            <a:r>
              <a:rPr lang="es-ES_tradnl" sz="1100" dirty="0" err="1">
                <a:cs typeface="DejaVu Sans"/>
              </a:rPr>
              <a:t>della</a:t>
            </a:r>
            <a:r>
              <a:rPr lang="es-ES_tradnl" sz="1100" dirty="0">
                <a:cs typeface="DejaVu Sans"/>
              </a:rPr>
              <a:t> Memoria, Rome, </a:t>
            </a:r>
            <a:r>
              <a:rPr lang="es-ES_tradnl" sz="1100" dirty="0">
                <a:cs typeface="DejaVu Sans"/>
                <a:hlinkClick r:id="rId5"/>
              </a:rPr>
              <a:t>info@archiviodellamemoria.it</a:t>
            </a:r>
            <a:endParaRPr lang="es-ES_tradnl" sz="1100" dirty="0">
              <a:cs typeface="DejaVu Sans"/>
            </a:endParaRPr>
          </a:p>
          <a:p>
            <a:endParaRPr lang="it-IT" sz="1100" dirty="0">
              <a:cs typeface="DejaVu Sans"/>
            </a:endParaRPr>
          </a:p>
          <a:p>
            <a:r>
              <a:rPr lang="es-ES_tradnl" sz="1100" b="1" dirty="0">
                <a:cs typeface="DejaVu Sans"/>
              </a:rPr>
              <a:t>Curso 3 – Formación TIC combinada con el método </a:t>
            </a:r>
            <a:r>
              <a:rPr lang="es-ES_tradnl" sz="1100" b="1" dirty="0" err="1">
                <a:cs typeface="DejaVu Sans"/>
              </a:rPr>
              <a:t>Walk</a:t>
            </a:r>
            <a:r>
              <a:rPr lang="es-ES_tradnl" sz="1100" b="1" dirty="0">
                <a:cs typeface="DejaVu Sans"/>
              </a:rPr>
              <a:t> and </a:t>
            </a:r>
            <a:r>
              <a:rPr lang="es-ES_tradnl" sz="1100" b="1" dirty="0" err="1">
                <a:cs typeface="DejaVu Sans"/>
              </a:rPr>
              <a:t>Talk</a:t>
            </a:r>
            <a:endParaRPr lang="es-ES_tradnl" sz="1100" b="1" dirty="0">
              <a:cs typeface="DejaVu Sans"/>
            </a:endParaRPr>
          </a:p>
          <a:p>
            <a:r>
              <a:rPr lang="es-ES_tradnl" sz="1100" dirty="0" err="1"/>
              <a:t>Frauenberatungsstelle</a:t>
            </a:r>
            <a:r>
              <a:rPr lang="es-ES_tradnl" sz="1100" dirty="0"/>
              <a:t> </a:t>
            </a:r>
            <a:r>
              <a:rPr lang="es-ES_tradnl" sz="1100" dirty="0" err="1"/>
              <a:t>Oberpullendorf</a:t>
            </a:r>
            <a:r>
              <a:rPr lang="es-ES_tradnl" sz="1100" dirty="0"/>
              <a:t> ofrece un curso dirigido a los estudiantes (hombres y mujeres) mayores de 65 años. </a:t>
            </a:r>
          </a:p>
          <a:p>
            <a:pPr algn="just"/>
            <a:r>
              <a:rPr lang="es-ES_tradnl" sz="1100" dirty="0"/>
              <a:t>La digitalización no es exclusiva de una edad. Los mayores también necesitan usar los </a:t>
            </a:r>
            <a:r>
              <a:rPr lang="es-ES_tradnl" sz="1100" dirty="0" err="1"/>
              <a:t>smartphones</a:t>
            </a:r>
            <a:r>
              <a:rPr lang="es-ES_tradnl" sz="1100" dirty="0"/>
              <a:t> y las cuentas de correo electrónico. Ellos también quieren socializar en redes como Facebook, Instagram o </a:t>
            </a:r>
            <a:r>
              <a:rPr lang="es-ES_tradnl" sz="1100" dirty="0" err="1"/>
              <a:t>Whatsapp</a:t>
            </a:r>
            <a:r>
              <a:rPr lang="es-ES_tradnl" sz="1100" dirty="0"/>
              <a:t>. En este taller, los mayores adquirirán información y conocimientos prácticos sobre el uso de los </a:t>
            </a:r>
            <a:r>
              <a:rPr lang="es-ES_tradnl" sz="1100" dirty="0" err="1"/>
              <a:t>smartphones</a:t>
            </a:r>
            <a:r>
              <a:rPr lang="es-ES_tradnl" sz="1100" dirty="0"/>
              <a:t>, móviles o </a:t>
            </a:r>
            <a:r>
              <a:rPr lang="es-ES_tradnl" sz="1100" dirty="0" err="1"/>
              <a:t>tablets</a:t>
            </a:r>
            <a:r>
              <a:rPr lang="es-ES_tradnl" sz="1100" dirty="0"/>
              <a:t> (cómo instalar </a:t>
            </a:r>
            <a:r>
              <a:rPr lang="es-ES_tradnl" sz="1100" dirty="0" err="1"/>
              <a:t>aplicaiones</a:t>
            </a:r>
            <a:r>
              <a:rPr lang="es-ES_tradnl" sz="1100" dirty="0"/>
              <a:t>, como hacer fotos, como comunicarse, </a:t>
            </a:r>
            <a:r>
              <a:rPr lang="es-ES_tradnl" sz="1100" dirty="0" err="1"/>
              <a:t>etc</a:t>
            </a:r>
            <a:r>
              <a:rPr lang="es-ES_tradnl" sz="1100" dirty="0"/>
              <a:t>). Durante todo el curso se formarán continuamente todas las nuevas habilidades serán continuamente.</a:t>
            </a:r>
          </a:p>
          <a:p>
            <a:r>
              <a:rPr lang="es-ES_tradnl" sz="1100" dirty="0"/>
              <a:t>Para más información para registrarte, contacta con nuestra oficina:</a:t>
            </a:r>
          </a:p>
          <a:p>
            <a:r>
              <a:rPr lang="es-ES_tradnl" sz="1100" dirty="0" err="1"/>
              <a:t>Frauenberatungsstelle</a:t>
            </a:r>
            <a:r>
              <a:rPr lang="es-ES_tradnl" sz="1100" dirty="0"/>
              <a:t> </a:t>
            </a:r>
            <a:r>
              <a:rPr lang="es-ES_tradnl" sz="1100" dirty="0" err="1"/>
              <a:t>Oberpullendorf</a:t>
            </a:r>
            <a:r>
              <a:rPr lang="es-ES_tradnl" sz="1100" dirty="0"/>
              <a:t>, 02612-42905, </a:t>
            </a:r>
            <a:r>
              <a:rPr lang="es-ES_tradnl" sz="1100" dirty="0">
                <a:hlinkClick r:id="rId6"/>
              </a:rPr>
              <a:t>office@frauen-op.at</a:t>
            </a:r>
            <a:endParaRPr lang="es-ES_tradnl" sz="1100" dirty="0"/>
          </a:p>
          <a:p>
            <a:endParaRPr lang="it-IT" sz="1100" dirty="0">
              <a:cs typeface="DejaVu Sans"/>
            </a:endParaRPr>
          </a:p>
        </p:txBody>
      </p:sp>
      <p:pic>
        <p:nvPicPr>
          <p:cNvPr id="56327" name="Immagine 11"/>
          <p:cNvPicPr>
            <a:picLocks noChangeAspect="1"/>
          </p:cNvPicPr>
          <p:nvPr/>
        </p:nvPicPr>
        <p:blipFill>
          <a:blip r:embed="rId7" cstate="print"/>
          <a:srcRect/>
          <a:stretch>
            <a:fillRect/>
          </a:stretch>
        </p:blipFill>
        <p:spPr bwMode="auto">
          <a:xfrm>
            <a:off x="301625" y="9864725"/>
            <a:ext cx="665163" cy="665163"/>
          </a:xfrm>
          <a:prstGeom prst="rect">
            <a:avLst/>
          </a:prstGeom>
          <a:noFill/>
          <a:ln w="9525">
            <a:noFill/>
            <a:miter lim="800000"/>
            <a:headEnd/>
            <a:tailEnd/>
          </a:ln>
        </p:spPr>
      </p:pic>
      <p:sp>
        <p:nvSpPr>
          <p:cNvPr id="9" name="CasellaDiTesto 8"/>
          <p:cNvSpPr txBox="1"/>
          <p:nvPr/>
        </p:nvSpPr>
        <p:spPr>
          <a:xfrm>
            <a:off x="7066951" y="10232867"/>
            <a:ext cx="325730" cy="246221"/>
          </a:xfrm>
          <a:prstGeom prst="rect">
            <a:avLst/>
          </a:prstGeom>
          <a:noFill/>
        </p:spPr>
        <p:txBody>
          <a:bodyPr wrap="none" rtlCol="0">
            <a:spAutoFit/>
          </a:bodyPr>
          <a:lstStyle/>
          <a:p>
            <a:r>
              <a:rPr lang="it-IT" sz="1000" dirty="0"/>
              <a:t>13</a:t>
            </a:r>
          </a:p>
        </p:txBody>
      </p:sp>
      <p:sp>
        <p:nvSpPr>
          <p:cNvPr id="11" name="CustomShape 32"/>
          <p:cNvSpPr/>
          <p:nvPr/>
        </p:nvSpPr>
        <p:spPr>
          <a:xfrm>
            <a:off x="1404488"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marL="342900" indent="-342900"/>
            <a:r>
              <a:rPr lang="en-GB" b="1" dirty="0">
                <a:solidFill>
                  <a:srgbClr val="FFFFFF"/>
                </a:solidFill>
                <a:latin typeface="+mn-lt"/>
                <a:ea typeface="+mn-ea"/>
                <a:cs typeface="+mn-cs"/>
                <a:sym typeface="Arial"/>
              </a:rPr>
              <a:t>   	</a:t>
            </a:r>
            <a:r>
              <a:rPr lang="en-GB" sz="2000" b="1" dirty="0">
                <a:solidFill>
                  <a:srgbClr val="FFFFFF"/>
                </a:solidFill>
                <a:latin typeface="+mn-lt"/>
                <a:ea typeface="+mn-ea"/>
                <a:cs typeface="+mn-cs"/>
                <a:sym typeface="Arial"/>
              </a:rPr>
              <a:t>     </a:t>
            </a:r>
            <a:r>
              <a:rPr lang="en-GB" sz="2000" dirty="0">
                <a:solidFill>
                  <a:srgbClr val="000000"/>
                </a:solidFill>
                <a:latin typeface="+mj-lt"/>
                <a:ea typeface="+mn-ea"/>
                <a:cs typeface="+mn-cs"/>
                <a:sym typeface="Arial"/>
              </a:rPr>
              <a:t>14. </a:t>
            </a:r>
            <a:r>
              <a:rPr lang="it-IT" sz="2000" b="1" dirty="0" smtClean="0"/>
              <a:t>Texto del comunicado de prensa </a:t>
            </a:r>
          </a:p>
          <a:p>
            <a:pPr marL="342900" indent="-342900"/>
            <a:r>
              <a:rPr lang="it-IT" sz="2000" b="1" dirty="0" smtClean="0"/>
              <a:t>			(</a:t>
            </a:r>
            <a:r>
              <a:rPr lang="it-IT" sz="2000" dirty="0" smtClean="0"/>
              <a:t>Curso 4 a 5)</a:t>
            </a:r>
          </a:p>
        </p:txBody>
      </p:sp>
      <p:sp>
        <p:nvSpPr>
          <p:cNvPr id="58371"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58372"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58373"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58374" name="Rettangolo 6"/>
          <p:cNvSpPr>
            <a:spLocks noChangeArrowheads="1"/>
          </p:cNvSpPr>
          <p:nvPr/>
        </p:nvSpPr>
        <p:spPr bwMode="auto">
          <a:xfrm>
            <a:off x="635431" y="2709863"/>
            <a:ext cx="6571281" cy="6924973"/>
          </a:xfrm>
          <a:prstGeom prst="rect">
            <a:avLst/>
          </a:prstGeom>
          <a:noFill/>
          <a:ln w="9525">
            <a:noFill/>
            <a:miter lim="800000"/>
            <a:headEnd/>
            <a:tailEnd/>
          </a:ln>
        </p:spPr>
        <p:txBody>
          <a:bodyPr wrap="square">
            <a:spAutoFit/>
          </a:bodyPr>
          <a:lstStyle/>
          <a:p>
            <a:r>
              <a:rPr lang="es-ES_tradnl" sz="1200" b="1" dirty="0">
                <a:cs typeface="DejaVu Sans"/>
              </a:rPr>
              <a:t>Curso 4 – Rutas matemáticas</a:t>
            </a:r>
          </a:p>
          <a:p>
            <a:pPr algn="just"/>
            <a:r>
              <a:rPr lang="es-ES_tradnl" sz="1200" dirty="0"/>
              <a:t>El curso </a:t>
            </a:r>
            <a:r>
              <a:rPr lang="es-ES_tradnl" sz="1200" dirty="0" err="1"/>
              <a:t>Walk’n’Talk</a:t>
            </a:r>
            <a:r>
              <a:rPr lang="es-ES_tradnl" sz="1200" dirty="0"/>
              <a:t>: Rutas matemáticas diseñado por CIDET ofrece un enfoque innovador para adquirir competencias matemáticas y habilidades de lógica. </a:t>
            </a:r>
          </a:p>
          <a:p>
            <a:pPr algn="just"/>
            <a:r>
              <a:rPr lang="es-ES_tradnl" sz="1200" dirty="0"/>
              <a:t>Este nuevo curso sobre las matemáticas está dirigido a mayores de 65 años que ya tienen conocimientos previos básicos en el ámbito de las matemáticas. </a:t>
            </a:r>
          </a:p>
          <a:p>
            <a:pPr algn="just"/>
            <a:r>
              <a:rPr lang="es-ES_tradnl" sz="1200" dirty="0"/>
              <a:t>Durante los paseos, los estudiantes tendrán la oportunidad de aprender conceptos matemáticos explorando el entorno que los rodea: naturaleza, ciudades, calles, etc. y los elementos de éste. </a:t>
            </a:r>
          </a:p>
          <a:p>
            <a:pPr algn="just"/>
            <a:r>
              <a:rPr lang="es-ES_tradnl" sz="1200" dirty="0"/>
              <a:t>Esta propuesta mejorará la motivación de los estudiantes, promoverá la salud física y se creará un espacio para charlas relajadas. </a:t>
            </a:r>
          </a:p>
          <a:p>
            <a:pPr algn="just"/>
            <a:r>
              <a:rPr lang="es-ES" sz="1200" dirty="0"/>
              <a:t>Las matemáticas es la tercera de un total de ocho competencias europeas. Y desde este proyecto queremos promover que los mayores adquieran habilidades lógicas y aprendan nuevos conceptos matemáticos de una manera divertida y amena. </a:t>
            </a:r>
          </a:p>
          <a:p>
            <a:pPr algn="just"/>
            <a:r>
              <a:rPr lang="es-ES" sz="1200" dirty="0"/>
              <a:t>Para más información o para regístrate, contacta con CIDET en el 964 831 431 o mándanos un email a </a:t>
            </a:r>
            <a:r>
              <a:rPr lang="en-GB" sz="1200" u="sng" dirty="0"/>
              <a:t>[</a:t>
            </a:r>
            <a:r>
              <a:rPr lang="en-GB" sz="1200" u="sng" dirty="0" err="1"/>
              <a:t>info@cidet.es</a:t>
            </a:r>
            <a:r>
              <a:rPr lang="en-GB" sz="1200" dirty="0"/>
              <a:t>].</a:t>
            </a:r>
          </a:p>
          <a:p>
            <a:pPr algn="just"/>
            <a:endParaRPr lang="es-ES_tradnl" sz="1200" dirty="0"/>
          </a:p>
          <a:p>
            <a:endParaRPr lang="it-IT" sz="1200" dirty="0">
              <a:cs typeface="DejaVu Sans"/>
            </a:endParaRPr>
          </a:p>
          <a:p>
            <a:pPr algn="just"/>
            <a:r>
              <a:rPr lang="es-ES_tradnl" sz="1200" b="1" dirty="0">
                <a:cs typeface="DejaVu Sans"/>
              </a:rPr>
              <a:t>Curso 5 - </a:t>
            </a:r>
            <a:r>
              <a:rPr lang="es-ES_tradnl" sz="1200" b="1" dirty="0" err="1">
                <a:cs typeface="DejaVu Sans"/>
              </a:rPr>
              <a:t>Walk</a:t>
            </a:r>
            <a:r>
              <a:rPr lang="es-ES_tradnl" sz="1200" b="1" dirty="0">
                <a:cs typeface="DejaVu Sans"/>
              </a:rPr>
              <a:t> and </a:t>
            </a:r>
            <a:r>
              <a:rPr lang="es-ES_tradnl" sz="1200" b="1" dirty="0" err="1">
                <a:cs typeface="DejaVu Sans"/>
              </a:rPr>
              <a:t>Talk</a:t>
            </a:r>
            <a:r>
              <a:rPr lang="es-ES_tradnl" sz="1200" b="1" dirty="0">
                <a:cs typeface="DejaVu Sans"/>
              </a:rPr>
              <a:t>  WISE – camino hacia el </a:t>
            </a:r>
            <a:r>
              <a:rPr lang="es-ES_tradnl" sz="1200" b="1" dirty="0" smtClean="0">
                <a:cs typeface="DejaVu Sans"/>
              </a:rPr>
              <a:t>bienestar </a:t>
            </a:r>
            <a:r>
              <a:rPr lang="es-ES_tradnl" sz="1200" b="1" dirty="0">
                <a:cs typeface="DejaVu Sans"/>
              </a:rPr>
              <a:t>y </a:t>
            </a:r>
            <a:r>
              <a:rPr lang="es-ES_tradnl" sz="1200" b="1" dirty="0" smtClean="0">
                <a:cs typeface="DejaVu Sans"/>
              </a:rPr>
              <a:t>el envejecimiento </a:t>
            </a:r>
            <a:r>
              <a:rPr lang="es-ES_tradnl" sz="1200" b="1" dirty="0">
                <a:cs typeface="DejaVu Sans"/>
              </a:rPr>
              <a:t>activo </a:t>
            </a:r>
          </a:p>
          <a:p>
            <a:pPr algn="just"/>
            <a:r>
              <a:rPr lang="es-ES_tradnl" sz="1200" dirty="0"/>
              <a:t>La facultad de Psicología y Ciencias de la educación de la Universidad </a:t>
            </a:r>
            <a:r>
              <a:rPr lang="es-ES_tradnl" sz="1200" dirty="0" err="1"/>
              <a:t>Al.I</a:t>
            </a:r>
            <a:r>
              <a:rPr lang="es-ES_tradnl" sz="1200" dirty="0"/>
              <a:t>. Cuza </a:t>
            </a:r>
            <a:r>
              <a:rPr lang="es-ES_tradnl" sz="1200" dirty="0" err="1"/>
              <a:t>din</a:t>
            </a:r>
            <a:r>
              <a:rPr lang="es-ES_tradnl" sz="1200" dirty="0"/>
              <a:t> </a:t>
            </a:r>
            <a:r>
              <a:rPr lang="es-ES_tradnl" sz="1200" dirty="0" err="1"/>
              <a:t>Iasi</a:t>
            </a:r>
            <a:r>
              <a:rPr lang="es-ES_tradnl" sz="1200" dirty="0"/>
              <a:t> (UAIC) ofrece un nuevo curso dirigido a los mayores (mujeres y hombres) de 65+ :</a:t>
            </a:r>
            <a:r>
              <a:rPr lang="es-ES_tradnl" sz="1200" dirty="0" err="1">
                <a:cs typeface="DejaVu Sans"/>
              </a:rPr>
              <a:t>Walk</a:t>
            </a:r>
            <a:r>
              <a:rPr lang="es-ES_tradnl" sz="1200" dirty="0">
                <a:cs typeface="DejaVu Sans"/>
              </a:rPr>
              <a:t> and </a:t>
            </a:r>
            <a:r>
              <a:rPr lang="es-ES_tradnl" sz="1200" dirty="0" err="1">
                <a:cs typeface="DejaVu Sans"/>
              </a:rPr>
              <a:t>Talk</a:t>
            </a:r>
            <a:r>
              <a:rPr lang="es-ES_tradnl" sz="1200" dirty="0">
                <a:cs typeface="DejaVu Sans"/>
              </a:rPr>
              <a:t> WISE – camino hacia el bienestar y un envejecimiento active.</a:t>
            </a:r>
          </a:p>
          <a:p>
            <a:pPr algn="just"/>
            <a:r>
              <a:rPr lang="es-ES_tradnl" sz="1200" dirty="0"/>
              <a:t>El curso es para mayores de 65 años y sugiere un enfoque innovador para  adquirir herramientas que sean útiles para un envejecimiento active y placentero. La propuesta ofrecerá a los participantes: </a:t>
            </a:r>
          </a:p>
          <a:p>
            <a:pPr marL="171450" indent="-171450" algn="just">
              <a:buFont typeface="Wingdings" panose="05000000000000000000" pitchFamily="2" charset="2"/>
              <a:buChar char="Ø"/>
            </a:pPr>
            <a:r>
              <a:rPr lang="es-ES_tradnl" sz="1200" dirty="0"/>
              <a:t>Un mayor entendimiento, habilidad de reconocimiento y tener conciencia de los principales </a:t>
            </a:r>
            <a:r>
              <a:rPr lang="es-ES_tradnl" sz="1200" b="1" dirty="0"/>
              <a:t>riesgos de salud </a:t>
            </a:r>
            <a:r>
              <a:rPr lang="es-ES_tradnl" sz="1200" dirty="0"/>
              <a:t>en la tercera edad (como los síntomas de infartos cerebrales) </a:t>
            </a:r>
          </a:p>
          <a:p>
            <a:pPr marL="171450" indent="-171450" algn="just">
              <a:buFont typeface="Wingdings" panose="05000000000000000000" pitchFamily="2" charset="2"/>
              <a:buChar char="Ø"/>
            </a:pPr>
            <a:r>
              <a:rPr lang="es-ES_tradnl" sz="1200" dirty="0"/>
              <a:t>Información relevante y técnicas para facilitar el </a:t>
            </a:r>
            <a:r>
              <a:rPr lang="es-ES_tradnl" sz="1200" b="1" dirty="0"/>
              <a:t>conocimiento propio, auto presentación y auto divulgación</a:t>
            </a:r>
            <a:r>
              <a:rPr lang="es-ES_tradnl" sz="1200" dirty="0"/>
              <a:t>, </a:t>
            </a:r>
          </a:p>
          <a:p>
            <a:pPr marL="171450" indent="-171450" algn="just">
              <a:buFont typeface="Wingdings" panose="05000000000000000000" pitchFamily="2" charset="2"/>
              <a:buChar char="Ø"/>
            </a:pPr>
            <a:r>
              <a:rPr lang="es-ES_tradnl" sz="1200" dirty="0"/>
              <a:t>Oportunidad para desarrollar la </a:t>
            </a:r>
            <a:r>
              <a:rPr lang="es-ES_tradnl" sz="1200" b="1" dirty="0"/>
              <a:t>empatía en uno mismo </a:t>
            </a:r>
            <a:r>
              <a:rPr lang="es-ES_tradnl" sz="1200" dirty="0"/>
              <a:t>y practicar la </a:t>
            </a:r>
            <a:r>
              <a:rPr lang="es-ES_tradnl" sz="1200" b="1" dirty="0"/>
              <a:t>comunicación no violenta</a:t>
            </a:r>
            <a:r>
              <a:rPr lang="es-ES_tradnl" sz="1200" dirty="0"/>
              <a:t> en el día a día. En resumen, </a:t>
            </a:r>
          </a:p>
          <a:p>
            <a:pPr algn="just"/>
            <a:r>
              <a:rPr lang="es-ES_tradnl" sz="1200" i="1" dirty="0"/>
              <a:t>Esta es una oportunidad para ser</a:t>
            </a:r>
            <a:r>
              <a:rPr lang="es-ES_tradnl" sz="1200" b="1" i="1" dirty="0"/>
              <a:t> WISE (inteligente)</a:t>
            </a:r>
            <a:r>
              <a:rPr lang="es-ES_tradnl" sz="1200" i="1" dirty="0"/>
              <a:t>:  </a:t>
            </a:r>
          </a:p>
          <a:p>
            <a:pPr algn="just"/>
            <a:r>
              <a:rPr lang="es-ES_tradnl" sz="1200" i="1" dirty="0"/>
              <a:t>Caminar, interactuar con los otros, estimular las mentes y enriquecer el valor personal de nuestras vidas.   </a:t>
            </a:r>
          </a:p>
          <a:p>
            <a:pPr lvl="2"/>
            <a:r>
              <a:rPr lang="es-ES_tradnl" sz="1200" i="1" dirty="0"/>
              <a:t>		</a:t>
            </a:r>
            <a:endParaRPr lang="es-ES_tradnl" sz="1200" b="1" i="1" dirty="0"/>
          </a:p>
          <a:p>
            <a:pPr algn="just"/>
            <a:r>
              <a:rPr lang="es-ES_tradnl" sz="1200" b="1" i="1" dirty="0"/>
              <a:t>Para más información o registrarte, contacta con la facultad de psicología y ciencias de la educación, </a:t>
            </a:r>
            <a:r>
              <a:rPr lang="es-ES_tradnl" sz="1200" b="1" i="1" dirty="0" err="1"/>
              <a:t>University</a:t>
            </a:r>
            <a:r>
              <a:rPr lang="es-ES_tradnl" sz="1200" b="1" i="1" dirty="0"/>
              <a:t> Al. I. Cuza </a:t>
            </a:r>
            <a:r>
              <a:rPr lang="es-ES_tradnl" sz="1200" b="1" i="1" dirty="0" err="1"/>
              <a:t>din</a:t>
            </a:r>
            <a:r>
              <a:rPr lang="es-ES_tradnl" sz="1200" b="1" i="1" dirty="0"/>
              <a:t> </a:t>
            </a:r>
            <a:r>
              <a:rPr lang="es-ES_tradnl" sz="1200" b="1" i="1" dirty="0" err="1"/>
              <a:t>Iasi</a:t>
            </a:r>
            <a:r>
              <a:rPr lang="es-ES_tradnl" sz="1200" b="1" i="1" dirty="0"/>
              <a:t>,  al 0232-201028 o envíanos un email a </a:t>
            </a:r>
            <a:r>
              <a:rPr lang="es-ES_tradnl" sz="1200" b="1" i="1" dirty="0">
                <a:hlinkClick r:id="rId4"/>
              </a:rPr>
              <a:t>radu.robota@uaic.ro</a:t>
            </a:r>
            <a:endParaRPr lang="es-ES_tradnl" sz="1200" b="1" i="1" dirty="0"/>
          </a:p>
        </p:txBody>
      </p:sp>
      <p:pic>
        <p:nvPicPr>
          <p:cNvPr id="58375" name="Immagine 11"/>
          <p:cNvPicPr>
            <a:picLocks noChangeAspect="1"/>
          </p:cNvPicPr>
          <p:nvPr/>
        </p:nvPicPr>
        <p:blipFill>
          <a:blip r:embed="rId5" cstate="print"/>
          <a:srcRect/>
          <a:stretch>
            <a:fillRect/>
          </a:stretch>
        </p:blipFill>
        <p:spPr bwMode="auto">
          <a:xfrm>
            <a:off x="301625" y="9864725"/>
            <a:ext cx="665163" cy="665163"/>
          </a:xfrm>
          <a:prstGeom prst="rect">
            <a:avLst/>
          </a:prstGeom>
          <a:noFill/>
          <a:ln w="9525">
            <a:noFill/>
            <a:miter lim="800000"/>
            <a:headEnd/>
            <a:tailEnd/>
          </a:ln>
        </p:spPr>
      </p:pic>
      <p:sp>
        <p:nvSpPr>
          <p:cNvPr id="9" name="CasellaDiTesto 8"/>
          <p:cNvSpPr txBox="1"/>
          <p:nvPr/>
        </p:nvSpPr>
        <p:spPr>
          <a:xfrm>
            <a:off x="7066951" y="10232867"/>
            <a:ext cx="325730" cy="246221"/>
          </a:xfrm>
          <a:prstGeom prst="rect">
            <a:avLst/>
          </a:prstGeom>
          <a:noFill/>
        </p:spPr>
        <p:txBody>
          <a:bodyPr wrap="none" rtlCol="0">
            <a:spAutoFit/>
          </a:bodyPr>
          <a:lstStyle/>
          <a:p>
            <a:r>
              <a:rPr lang="it-IT" sz="1000" dirty="0"/>
              <a:t>14</a:t>
            </a:r>
          </a:p>
        </p:txBody>
      </p:sp>
      <p:sp>
        <p:nvSpPr>
          <p:cNvPr id="10" name="CustomShape 32"/>
          <p:cNvSpPr/>
          <p:nvPr/>
        </p:nvSpPr>
        <p:spPr>
          <a:xfrm>
            <a:off x="1404488"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marL="342900" indent="-342900"/>
            <a:r>
              <a:rPr lang="en-GB" sz="2000" dirty="0" smtClean="0">
                <a:solidFill>
                  <a:srgbClr val="000000"/>
                </a:solidFill>
                <a:latin typeface="+mj-lt"/>
                <a:ea typeface="+mn-ea"/>
                <a:cs typeface="+mn-cs"/>
                <a:sym typeface="Arial"/>
              </a:rPr>
              <a:t>	15. </a:t>
            </a:r>
            <a:r>
              <a:rPr lang="it-IT" sz="2000" b="1" dirty="0" smtClean="0"/>
              <a:t>Texto del comunicado de prensa </a:t>
            </a:r>
          </a:p>
          <a:p>
            <a:pPr marL="342900" indent="-342900"/>
            <a:r>
              <a:rPr lang="it-IT" sz="2000" b="1" dirty="0" smtClean="0"/>
              <a:t>			(</a:t>
            </a:r>
            <a:r>
              <a:rPr lang="it-IT" sz="2000" dirty="0" smtClean="0"/>
              <a:t>Curso 6 a 7)</a:t>
            </a:r>
          </a:p>
        </p:txBody>
      </p:sp>
      <p:sp>
        <p:nvSpPr>
          <p:cNvPr id="58371"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 </a:t>
            </a:r>
            <a:endParaRPr lang="en-GB" sz="7200" b="1" baseline="30000" dirty="0" smtClean="0">
              <a:sym typeface="Arial" charset="0"/>
            </a:endParaRPr>
          </a:p>
        </p:txBody>
      </p:sp>
      <p:sp>
        <p:nvSpPr>
          <p:cNvPr id="58372"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58373"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58374" name="Rettangolo 6"/>
          <p:cNvSpPr>
            <a:spLocks noChangeArrowheads="1"/>
          </p:cNvSpPr>
          <p:nvPr/>
        </p:nvSpPr>
        <p:spPr bwMode="auto">
          <a:xfrm>
            <a:off x="765175" y="2579688"/>
            <a:ext cx="5919788" cy="1200329"/>
          </a:xfrm>
          <a:prstGeom prst="rect">
            <a:avLst/>
          </a:prstGeom>
          <a:noFill/>
          <a:ln w="9525">
            <a:noFill/>
            <a:miter lim="800000"/>
            <a:headEnd/>
            <a:tailEnd/>
          </a:ln>
        </p:spPr>
        <p:txBody>
          <a:bodyPr>
            <a:spAutoFit/>
          </a:bodyPr>
          <a:lstStyle/>
          <a:p>
            <a:endParaRPr lang="en-US" sz="1200" b="1" i="1" dirty="0"/>
          </a:p>
          <a:p>
            <a:endParaRPr lang="en-US" sz="1200" b="1" i="1" dirty="0" smtClean="0"/>
          </a:p>
          <a:p>
            <a:endParaRPr lang="en-US" sz="1200" b="1" i="1" dirty="0"/>
          </a:p>
          <a:p>
            <a:endParaRPr lang="en-US" sz="1200" b="1" i="1" dirty="0"/>
          </a:p>
          <a:p>
            <a:endParaRPr lang="it-IT" sz="1200" dirty="0">
              <a:cs typeface="DejaVu Sans"/>
            </a:endParaRPr>
          </a:p>
          <a:p>
            <a:endParaRPr lang="it-IT" sz="1200" dirty="0">
              <a:cs typeface="DejaVu Sans"/>
            </a:endParaRPr>
          </a:p>
        </p:txBody>
      </p:sp>
      <p:pic>
        <p:nvPicPr>
          <p:cNvPr id="58375"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2" name="Rettangolo 1"/>
          <p:cNvSpPr/>
          <p:nvPr/>
        </p:nvSpPr>
        <p:spPr>
          <a:xfrm>
            <a:off x="557939" y="2703533"/>
            <a:ext cx="6509012" cy="6186309"/>
          </a:xfrm>
          <a:prstGeom prst="rect">
            <a:avLst/>
          </a:prstGeom>
        </p:spPr>
        <p:txBody>
          <a:bodyPr wrap="square">
            <a:spAutoFit/>
          </a:bodyPr>
          <a:lstStyle/>
          <a:p>
            <a:r>
              <a:rPr lang="es-ES" sz="1200" b="1" dirty="0" smtClean="0"/>
              <a:t>Curso 6 -</a:t>
            </a:r>
            <a:r>
              <a:rPr lang="fi-FI" sz="1200" b="1" dirty="0" smtClean="0"/>
              <a:t> Walk’n’Talk de recital de poesía </a:t>
            </a:r>
          </a:p>
          <a:p>
            <a:r>
              <a:rPr lang="it-IT" sz="1200" dirty="0" smtClean="0"/>
              <a:t>La metodología Walk’n’Talk promueve el envejecimiento activo y saludable animando a los mayores a formar parte en la actividad Walk’n’Talk, lo que signfica que adquirirán hábitos saludables en la naturaleza y/o en sus vecindarios – dependiendo de las posibilidades y áreas en las que viven – y al mismo tiempo hablarán y aprenderán cosas nuevas en un contexto de aprendizaje no formal. Feedback de un alumno: </a:t>
            </a:r>
            <a:r>
              <a:rPr lang="it-IT" sz="1200" i="1" dirty="0" smtClean="0"/>
              <a:t>a nivel personal, creo que he adquirido  coraje para explorar nuevas formas de expresión. Ha sido una fuente de alegría e inspiración para mí. Siento que tengo  una nueva perspectiva en la vida y que es más fácil comunicarme con los demás. Tengo una esperanza más fuerte en mi capacidad de aprender nuevas habilidades y evolucionar como persona incluso en mis últimos años. Idealmente, este tipo de grupo tendrá una influencia mayor no solo en nuestras familias, sino también, a lo mejor, en nuestra vida cultural y localidad. Aprecio mucho Sastamala Community College por ofrecer este tipo de cursos. – Heikki, hombre, nacido en 1952 - </a:t>
            </a:r>
            <a:endParaRPr lang="it-IT" sz="1200" dirty="0" smtClean="0"/>
          </a:p>
          <a:p>
            <a:endParaRPr lang="it-IT" sz="1200" b="1" dirty="0" smtClean="0"/>
          </a:p>
          <a:p>
            <a:endParaRPr lang="it-IT" sz="1200" b="1" dirty="0"/>
          </a:p>
          <a:p>
            <a:r>
              <a:rPr lang="it-IT" sz="1200" b="1" dirty="0" smtClean="0"/>
              <a:t>Curso 7 – Walky Talky en inglés</a:t>
            </a:r>
          </a:p>
          <a:p>
            <a:endParaRPr lang="it-IT" sz="1200" dirty="0" smtClean="0"/>
          </a:p>
          <a:p>
            <a:r>
              <a:rPr lang="it-IT" sz="1200" dirty="0" smtClean="0"/>
              <a:t>Un curso innovativo que usa la metodología de caminar y hablar ha sido desarrollada e introducida dentro de la Formación Walk’n’Talk de Prevención y Comunicación para los Mayores de 65 años y más, proyecto bajo el Programa de Erasmus+. Este curso combina muchos beneficios de diferentes cursos, conocido como enseñanza integrada. El enfoque innovativo ha sido desarrollado y probado cooperando con Klub Akitiv z.s. en</a:t>
            </a:r>
            <a:r>
              <a:rPr lang="cs-CZ" sz="1200" i="1" dirty="0" smtClean="0"/>
              <a:t> České Budějovice </a:t>
            </a:r>
            <a:r>
              <a:rPr lang="es-ES" sz="1200" i="1" dirty="0" smtClean="0"/>
              <a:t>con un grupo de mayores activos que han ayudado a formar el contenido, el currículo y el material educativo del curso. El curso tiene como objetivo aprender y </a:t>
            </a:r>
            <a:r>
              <a:rPr lang="es-ES" sz="1200" i="1" dirty="0" err="1" smtClean="0"/>
              <a:t>practical</a:t>
            </a:r>
            <a:r>
              <a:rPr lang="es-ES" sz="1200" i="1" dirty="0" smtClean="0"/>
              <a:t> inglés coloquial para el uso diario. Usar la perspectiva de enseñanza integrada combina las clases de inglés con actividades físicas, especialmente caminar en diferentes entornos temáticos con el objetivo de memorizar durante la actividad física. Esto debería asegurar el máximo efecto de aprendizaje, por consiguiente el método es muy útil para los grupos con capacidad  inferior para aprender (debido a enfermedades, la edad, etc.). Los cursos que adoptan este enfoque  serán desarrollados de acuerdo con el interés del público y ofrecidos entre las actividades de </a:t>
            </a:r>
            <a:r>
              <a:rPr lang="es-ES" sz="1200" i="1" dirty="0" err="1" smtClean="0"/>
              <a:t>Klub</a:t>
            </a:r>
            <a:r>
              <a:rPr lang="es-ES" sz="1200" i="1" dirty="0" smtClean="0"/>
              <a:t> </a:t>
            </a:r>
            <a:r>
              <a:rPr lang="es-ES" sz="1200" i="1" dirty="0" err="1" smtClean="0"/>
              <a:t>Aktiv</a:t>
            </a:r>
            <a:r>
              <a:rPr lang="es-ES" sz="1200" i="1" dirty="0" smtClean="0"/>
              <a:t>. Información más detallada sobre el proyecto, incluyendo los resultados, también están disponibles en la página web:</a:t>
            </a:r>
            <a:r>
              <a:rPr lang="it-IT" sz="1200" dirty="0" smtClean="0"/>
              <a:t> </a:t>
            </a:r>
            <a:r>
              <a:rPr lang="cs-CZ" sz="1200" i="1" dirty="0" smtClean="0">
                <a:hlinkClick r:id="rId5"/>
              </a:rPr>
              <a:t>www.walkandtalkproject.eu</a:t>
            </a:r>
            <a:r>
              <a:rPr lang="cs-CZ" sz="1200" i="1" dirty="0" smtClean="0"/>
              <a:t>.</a:t>
            </a:r>
          </a:p>
          <a:p>
            <a:endParaRPr lang="cs-CZ" sz="1200" i="1" dirty="0"/>
          </a:p>
        </p:txBody>
      </p:sp>
      <p:sp>
        <p:nvSpPr>
          <p:cNvPr id="11" name="CasellaDiTesto 10"/>
          <p:cNvSpPr txBox="1"/>
          <p:nvPr/>
        </p:nvSpPr>
        <p:spPr>
          <a:xfrm>
            <a:off x="7066951" y="10232867"/>
            <a:ext cx="325730" cy="246221"/>
          </a:xfrm>
          <a:prstGeom prst="rect">
            <a:avLst/>
          </a:prstGeom>
          <a:noFill/>
        </p:spPr>
        <p:txBody>
          <a:bodyPr wrap="none" rtlCol="0">
            <a:spAutoFit/>
          </a:bodyPr>
          <a:lstStyle/>
          <a:p>
            <a:r>
              <a:rPr lang="it-IT" sz="1000" dirty="0" smtClean="0"/>
              <a:t>15</a:t>
            </a:r>
            <a:endParaRPr lang="it-IT" sz="1000" dirty="0"/>
          </a:p>
        </p:txBody>
      </p:sp>
      <p:sp>
        <p:nvSpPr>
          <p:cNvPr id="12"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extLst>
      <p:ext uri="{BB962C8B-B14F-4D97-AF65-F5344CB8AC3E}">
        <p14:creationId xmlns:p14="http://schemas.microsoft.com/office/powerpoint/2010/main" xmlns="" val="30666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marL="342900" indent="-342900"/>
            <a:r>
              <a:rPr lang="en-GB" sz="2000" dirty="0" smtClean="0">
                <a:solidFill>
                  <a:srgbClr val="000000"/>
                </a:solidFill>
                <a:latin typeface="+mj-lt"/>
                <a:ea typeface="+mn-ea"/>
                <a:cs typeface="+mn-cs"/>
                <a:sym typeface="Arial"/>
              </a:rPr>
              <a:t>	16. </a:t>
            </a:r>
            <a:r>
              <a:rPr lang="it-IT" sz="2000" b="1" dirty="0" smtClean="0"/>
              <a:t>Búsqueda de la </a:t>
            </a:r>
          </a:p>
          <a:p>
            <a:pPr marL="342900" indent="-342900" algn="ctr"/>
            <a:r>
              <a:rPr lang="it-IT" sz="2000" b="1" dirty="0" smtClean="0"/>
              <a:t>descripción de trabajo (</a:t>
            </a:r>
            <a:r>
              <a:rPr lang="it-IT" sz="2000" dirty="0" smtClean="0"/>
              <a:t>Curso 1 a 3)</a:t>
            </a:r>
            <a:endParaRPr lang="it-IT" sz="2000" b="1" dirty="0"/>
          </a:p>
        </p:txBody>
      </p:sp>
      <p:sp>
        <p:nvSpPr>
          <p:cNvPr id="60419"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60420"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60421"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60422" name="Rettangolo 6"/>
          <p:cNvSpPr>
            <a:spLocks noChangeArrowheads="1"/>
          </p:cNvSpPr>
          <p:nvPr/>
        </p:nvSpPr>
        <p:spPr bwMode="auto">
          <a:xfrm>
            <a:off x="765174" y="2579688"/>
            <a:ext cx="6254461" cy="7848302"/>
          </a:xfrm>
          <a:prstGeom prst="rect">
            <a:avLst/>
          </a:prstGeom>
          <a:noFill/>
          <a:ln w="9525">
            <a:noFill/>
            <a:miter lim="800000"/>
            <a:headEnd/>
            <a:tailEnd/>
          </a:ln>
        </p:spPr>
        <p:txBody>
          <a:bodyPr wrap="square">
            <a:spAutoFit/>
          </a:bodyPr>
          <a:lstStyle/>
          <a:p>
            <a:r>
              <a:rPr lang="it-IT" sz="1200" b="1" dirty="0" smtClean="0">
                <a:cs typeface="DejaVu Sans"/>
              </a:rPr>
              <a:t>Curso 1 - </a:t>
            </a:r>
            <a:r>
              <a:rPr lang="es-ES_tradnl" sz="1200" b="1" dirty="0" smtClean="0"/>
              <a:t>Inglés A2 para mayores de 65+ </a:t>
            </a:r>
            <a:r>
              <a:rPr lang="es-ES_tradnl" sz="1200" b="1" dirty="0" err="1" smtClean="0">
                <a:cs typeface="DejaVu Sans"/>
              </a:rPr>
              <a:t>Walk’n’Talk</a:t>
            </a:r>
            <a:endParaRPr lang="it-IT" sz="1200" b="1" dirty="0">
              <a:cs typeface="DejaVu Sans"/>
            </a:endParaRPr>
          </a:p>
          <a:p>
            <a:r>
              <a:rPr lang="de-DE" sz="1200" dirty="0" smtClean="0"/>
              <a:t>Profesor/instructor de inglés independiente</a:t>
            </a:r>
          </a:p>
          <a:p>
            <a:r>
              <a:rPr lang="en-GB" sz="1200" dirty="0" smtClean="0">
                <a:cs typeface="DejaVu Sans"/>
              </a:rPr>
              <a:t>El </a:t>
            </a:r>
            <a:r>
              <a:rPr lang="en-GB" sz="1200" dirty="0" err="1">
                <a:cs typeface="DejaVu Sans"/>
              </a:rPr>
              <a:t>Volkshochschule</a:t>
            </a:r>
            <a:r>
              <a:rPr lang="en-GB" sz="1200" dirty="0">
                <a:cs typeface="DejaVu Sans"/>
              </a:rPr>
              <a:t> </a:t>
            </a:r>
            <a:r>
              <a:rPr lang="en-GB" sz="1200" dirty="0" err="1">
                <a:cs typeface="DejaVu Sans"/>
              </a:rPr>
              <a:t>Lingen</a:t>
            </a:r>
            <a:r>
              <a:rPr lang="en-GB" sz="1200" dirty="0">
                <a:cs typeface="DejaVu Sans"/>
              </a:rPr>
              <a:t> </a:t>
            </a:r>
            <a:r>
              <a:rPr lang="en-GB" sz="1200" dirty="0" err="1" smtClean="0">
                <a:cs typeface="DejaVu Sans"/>
              </a:rPr>
              <a:t>intenta</a:t>
            </a:r>
            <a:r>
              <a:rPr lang="en-GB" sz="1200" dirty="0" smtClean="0">
                <a:cs typeface="DejaVu Sans"/>
              </a:rPr>
              <a:t> </a:t>
            </a:r>
            <a:r>
              <a:rPr lang="en-GB" sz="1200" dirty="0" err="1" smtClean="0">
                <a:cs typeface="DejaVu Sans"/>
              </a:rPr>
              <a:t>proporcionar</a:t>
            </a:r>
            <a:r>
              <a:rPr lang="en-GB" sz="1200" dirty="0" smtClean="0">
                <a:cs typeface="DejaVu Sans"/>
              </a:rPr>
              <a:t> un </a:t>
            </a:r>
            <a:r>
              <a:rPr lang="en-GB" sz="1200" dirty="0" err="1" smtClean="0">
                <a:cs typeface="DejaVu Sans"/>
              </a:rPr>
              <a:t>curso</a:t>
            </a:r>
            <a:r>
              <a:rPr lang="en-GB" sz="1200" dirty="0" smtClean="0">
                <a:cs typeface="DejaVu Sans"/>
              </a:rPr>
              <a:t> no formal de </a:t>
            </a:r>
            <a:r>
              <a:rPr lang="en-GB" sz="1200" dirty="0" err="1" smtClean="0">
                <a:cs typeface="DejaVu Sans"/>
              </a:rPr>
              <a:t>inglés</a:t>
            </a:r>
            <a:r>
              <a:rPr lang="en-GB" sz="1200" dirty="0" smtClean="0">
                <a:cs typeface="DejaVu Sans"/>
              </a:rPr>
              <a:t> de </a:t>
            </a:r>
            <a:r>
              <a:rPr lang="en-GB" sz="1200" dirty="0" err="1" smtClean="0">
                <a:cs typeface="DejaVu Sans"/>
              </a:rPr>
              <a:t>nivel</a:t>
            </a:r>
            <a:r>
              <a:rPr lang="en-GB" sz="1200" dirty="0" smtClean="0">
                <a:cs typeface="DejaVu Sans"/>
              </a:rPr>
              <a:t> A2 </a:t>
            </a:r>
            <a:r>
              <a:rPr lang="en-GB" sz="1200" dirty="0" err="1" smtClean="0">
                <a:cs typeface="DejaVu Sans"/>
              </a:rPr>
              <a:t>para</a:t>
            </a:r>
            <a:r>
              <a:rPr lang="en-GB" sz="1200" dirty="0" smtClean="0">
                <a:cs typeface="DejaVu Sans"/>
              </a:rPr>
              <a:t> </a:t>
            </a:r>
            <a:r>
              <a:rPr lang="en-GB" sz="1200" dirty="0" err="1" smtClean="0">
                <a:cs typeface="DejaVu Sans"/>
              </a:rPr>
              <a:t>las</a:t>
            </a:r>
            <a:r>
              <a:rPr lang="en-GB" sz="1200" dirty="0" smtClean="0">
                <a:cs typeface="DejaVu Sans"/>
              </a:rPr>
              <a:t> personas de 65 </a:t>
            </a:r>
            <a:r>
              <a:rPr lang="en-GB" sz="1200" dirty="0" err="1" smtClean="0">
                <a:cs typeface="DejaVu Sans"/>
              </a:rPr>
              <a:t>años</a:t>
            </a:r>
            <a:r>
              <a:rPr lang="en-GB" sz="1200" dirty="0" smtClean="0">
                <a:cs typeface="DejaVu Sans"/>
              </a:rPr>
              <a:t> y </a:t>
            </a:r>
            <a:r>
              <a:rPr lang="en-GB" sz="1200" dirty="0" err="1" smtClean="0">
                <a:cs typeface="DejaVu Sans"/>
              </a:rPr>
              <a:t>más</a:t>
            </a:r>
            <a:r>
              <a:rPr lang="en-GB" sz="1200" dirty="0" smtClean="0">
                <a:cs typeface="DejaVu Sans"/>
              </a:rPr>
              <a:t>, </a:t>
            </a:r>
            <a:r>
              <a:rPr lang="en-GB" sz="1200" dirty="0" err="1" smtClean="0">
                <a:cs typeface="DejaVu Sans"/>
              </a:rPr>
              <a:t>que</a:t>
            </a:r>
            <a:r>
              <a:rPr lang="en-GB" sz="1200" dirty="0" smtClean="0">
                <a:cs typeface="DejaVu Sans"/>
              </a:rPr>
              <a:t> </a:t>
            </a:r>
            <a:r>
              <a:rPr lang="en-GB" sz="1200" dirty="0" err="1" smtClean="0">
                <a:cs typeface="DejaVu Sans"/>
              </a:rPr>
              <a:t>usa</a:t>
            </a:r>
            <a:r>
              <a:rPr lang="en-GB" sz="1200" dirty="0" smtClean="0">
                <a:cs typeface="DejaVu Sans"/>
              </a:rPr>
              <a:t> </a:t>
            </a:r>
            <a:r>
              <a:rPr lang="en-GB" sz="1200" dirty="0" err="1" smtClean="0">
                <a:cs typeface="DejaVu Sans"/>
              </a:rPr>
              <a:t>nuevos</a:t>
            </a:r>
            <a:r>
              <a:rPr lang="en-GB" sz="1200" dirty="0" smtClean="0">
                <a:cs typeface="DejaVu Sans"/>
              </a:rPr>
              <a:t> </a:t>
            </a:r>
            <a:r>
              <a:rPr lang="en-GB" sz="1200" dirty="0" err="1" smtClean="0">
                <a:cs typeface="DejaVu Sans"/>
              </a:rPr>
              <a:t>métodos</a:t>
            </a:r>
            <a:r>
              <a:rPr lang="en-GB" sz="1200" dirty="0" smtClean="0">
                <a:cs typeface="DejaVu Sans"/>
              </a:rPr>
              <a:t> y </a:t>
            </a:r>
            <a:r>
              <a:rPr lang="en-GB" sz="1200" dirty="0" err="1" smtClean="0">
                <a:cs typeface="DejaVu Sans"/>
              </a:rPr>
              <a:t>enfoques</a:t>
            </a:r>
            <a:r>
              <a:rPr lang="en-GB" sz="1200" dirty="0" smtClean="0">
                <a:cs typeface="DejaVu Sans"/>
              </a:rPr>
              <a:t>: el </a:t>
            </a:r>
            <a:r>
              <a:rPr lang="en-GB" sz="1200" dirty="0" err="1" smtClean="0">
                <a:cs typeface="DejaVu Sans"/>
              </a:rPr>
              <a:t>aprendizaje</a:t>
            </a:r>
            <a:r>
              <a:rPr lang="en-GB" sz="1200" dirty="0" smtClean="0">
                <a:cs typeface="DejaVu Sans"/>
              </a:rPr>
              <a:t> no </a:t>
            </a:r>
            <a:r>
              <a:rPr lang="en-GB" sz="1200" dirty="0" err="1" smtClean="0">
                <a:cs typeface="DejaVu Sans"/>
              </a:rPr>
              <a:t>tendrá</a:t>
            </a:r>
            <a:r>
              <a:rPr lang="en-GB" sz="1200" dirty="0" smtClean="0">
                <a:cs typeface="DejaVu Sans"/>
              </a:rPr>
              <a:t> </a:t>
            </a:r>
            <a:r>
              <a:rPr lang="en-GB" sz="1200" dirty="0" err="1" smtClean="0">
                <a:cs typeface="DejaVu Sans"/>
              </a:rPr>
              <a:t>lugar</a:t>
            </a:r>
            <a:r>
              <a:rPr lang="en-GB" sz="1200" dirty="0" smtClean="0">
                <a:cs typeface="DejaVu Sans"/>
              </a:rPr>
              <a:t> en </a:t>
            </a:r>
            <a:r>
              <a:rPr lang="en-GB" sz="1200" dirty="0" err="1" smtClean="0">
                <a:cs typeface="DejaVu Sans"/>
              </a:rPr>
              <a:t>una</a:t>
            </a:r>
            <a:r>
              <a:rPr lang="en-GB" sz="1200" dirty="0" smtClean="0">
                <a:cs typeface="DejaVu Sans"/>
              </a:rPr>
              <a:t> </a:t>
            </a:r>
            <a:r>
              <a:rPr lang="en-GB" sz="1200" dirty="0" err="1" smtClean="0">
                <a:cs typeface="DejaVu Sans"/>
              </a:rPr>
              <a:t>clase</a:t>
            </a:r>
            <a:r>
              <a:rPr lang="en-GB" sz="1200" dirty="0" smtClean="0">
                <a:cs typeface="DejaVu Sans"/>
              </a:rPr>
              <a:t> </a:t>
            </a:r>
            <a:r>
              <a:rPr lang="en-GB" sz="1200" dirty="0" err="1" smtClean="0">
                <a:cs typeface="DejaVu Sans"/>
              </a:rPr>
              <a:t>tradicional</a:t>
            </a:r>
            <a:r>
              <a:rPr lang="en-GB" sz="1200" dirty="0" smtClean="0">
                <a:cs typeface="DejaVu Sans"/>
              </a:rPr>
              <a:t>, </a:t>
            </a:r>
            <a:r>
              <a:rPr lang="en-GB" sz="1200" dirty="0" err="1" smtClean="0">
                <a:cs typeface="DejaVu Sans"/>
              </a:rPr>
              <a:t>sino</a:t>
            </a:r>
            <a:r>
              <a:rPr lang="en-GB" sz="1200" dirty="0" smtClean="0">
                <a:cs typeface="DejaVu Sans"/>
              </a:rPr>
              <a:t> en el </a:t>
            </a:r>
            <a:r>
              <a:rPr lang="en-GB" sz="1200" dirty="0" err="1" smtClean="0">
                <a:cs typeface="DejaVu Sans"/>
              </a:rPr>
              <a:t>aire</a:t>
            </a:r>
            <a:r>
              <a:rPr lang="en-GB" sz="1200" dirty="0" smtClean="0">
                <a:cs typeface="DejaVu Sans"/>
              </a:rPr>
              <a:t> </a:t>
            </a:r>
            <a:r>
              <a:rPr lang="en-GB" sz="1200" dirty="0" err="1" smtClean="0">
                <a:cs typeface="DejaVu Sans"/>
              </a:rPr>
              <a:t>libre</a:t>
            </a:r>
            <a:r>
              <a:rPr lang="en-GB" sz="1200" dirty="0" smtClean="0">
                <a:cs typeface="DejaVu Sans"/>
              </a:rPr>
              <a:t>.</a:t>
            </a:r>
          </a:p>
          <a:p>
            <a:r>
              <a:rPr lang="en-GB" sz="1200" dirty="0" err="1" smtClean="0">
                <a:cs typeface="DejaVu Sans"/>
              </a:rPr>
              <a:t>Ahora</a:t>
            </a:r>
            <a:r>
              <a:rPr lang="en-GB" sz="1200" dirty="0" smtClean="0">
                <a:cs typeface="DejaVu Sans"/>
              </a:rPr>
              <a:t> </a:t>
            </a:r>
            <a:r>
              <a:rPr lang="en-GB" sz="1200" dirty="0" err="1" smtClean="0">
                <a:cs typeface="DejaVu Sans"/>
              </a:rPr>
              <a:t>estamos</a:t>
            </a:r>
            <a:r>
              <a:rPr lang="en-GB" sz="1200" dirty="0" smtClean="0">
                <a:cs typeface="DejaVu Sans"/>
              </a:rPr>
              <a:t> </a:t>
            </a:r>
            <a:r>
              <a:rPr lang="en-GB" sz="1200" dirty="0" err="1" smtClean="0">
                <a:cs typeface="DejaVu Sans"/>
              </a:rPr>
              <a:t>buscando</a:t>
            </a:r>
            <a:r>
              <a:rPr lang="en-GB" sz="1200" dirty="0" smtClean="0">
                <a:cs typeface="DejaVu Sans"/>
              </a:rPr>
              <a:t> un </a:t>
            </a:r>
            <a:r>
              <a:rPr lang="en-GB" sz="1200" dirty="0" err="1" smtClean="0">
                <a:cs typeface="DejaVu Sans"/>
              </a:rPr>
              <a:t>profesor</a:t>
            </a:r>
            <a:r>
              <a:rPr lang="en-GB" sz="1200" dirty="0" smtClean="0">
                <a:cs typeface="DejaVu Sans"/>
              </a:rPr>
              <a:t>/instructor de </a:t>
            </a:r>
            <a:r>
              <a:rPr lang="en-GB" sz="1200" dirty="0" err="1" smtClean="0">
                <a:cs typeface="DejaVu Sans"/>
              </a:rPr>
              <a:t>inglés</a:t>
            </a:r>
            <a:r>
              <a:rPr lang="en-GB" sz="1200" dirty="0" smtClean="0">
                <a:cs typeface="DejaVu Sans"/>
              </a:rPr>
              <a:t> </a:t>
            </a:r>
            <a:r>
              <a:rPr lang="en-GB" sz="1200" dirty="0" err="1" smtClean="0">
                <a:cs typeface="DejaVu Sans"/>
              </a:rPr>
              <a:t>autónomo</a:t>
            </a:r>
            <a:r>
              <a:rPr lang="en-GB" sz="1200" dirty="0" smtClean="0">
                <a:cs typeface="DejaVu Sans"/>
              </a:rPr>
              <a:t> </a:t>
            </a:r>
            <a:r>
              <a:rPr lang="en-GB" sz="1200" dirty="0" err="1" smtClean="0">
                <a:cs typeface="DejaVu Sans"/>
              </a:rPr>
              <a:t>motivado</a:t>
            </a:r>
            <a:r>
              <a:rPr lang="en-GB" sz="1200" dirty="0" smtClean="0">
                <a:cs typeface="DejaVu Sans"/>
              </a:rPr>
              <a:t> y </a:t>
            </a:r>
            <a:r>
              <a:rPr lang="en-GB" sz="1200" dirty="0" err="1" smtClean="0">
                <a:cs typeface="DejaVu Sans"/>
              </a:rPr>
              <a:t>comprometido</a:t>
            </a:r>
            <a:r>
              <a:rPr lang="en-GB" sz="1200" dirty="0" smtClean="0">
                <a:cs typeface="DejaVu Sans"/>
              </a:rPr>
              <a:t> </a:t>
            </a:r>
            <a:r>
              <a:rPr lang="en-GB" sz="1200" dirty="0" err="1" smtClean="0">
                <a:cs typeface="DejaVu Sans"/>
              </a:rPr>
              <a:t>que</a:t>
            </a:r>
            <a:r>
              <a:rPr lang="en-GB" sz="1200" dirty="0" smtClean="0">
                <a:cs typeface="DejaVu Sans"/>
              </a:rPr>
              <a:t> </a:t>
            </a:r>
            <a:r>
              <a:rPr lang="en-GB" sz="1200" dirty="0" err="1" smtClean="0">
                <a:cs typeface="DejaVu Sans"/>
              </a:rPr>
              <a:t>tenga</a:t>
            </a:r>
            <a:r>
              <a:rPr lang="en-GB" sz="1200" dirty="0" smtClean="0">
                <a:cs typeface="DejaVu Sans"/>
              </a:rPr>
              <a:t> un </a:t>
            </a:r>
            <a:r>
              <a:rPr lang="en-GB" sz="1200" dirty="0" err="1" smtClean="0">
                <a:cs typeface="DejaVu Sans"/>
              </a:rPr>
              <a:t>conocimiento</a:t>
            </a:r>
            <a:r>
              <a:rPr lang="en-GB" sz="1200" dirty="0" smtClean="0">
                <a:cs typeface="DejaVu Sans"/>
              </a:rPr>
              <a:t> </a:t>
            </a:r>
            <a:r>
              <a:rPr lang="en-GB" sz="1200" dirty="0" err="1" smtClean="0">
                <a:cs typeface="DejaVu Sans"/>
              </a:rPr>
              <a:t>excelente</a:t>
            </a:r>
            <a:r>
              <a:rPr lang="en-GB" sz="1200" dirty="0" smtClean="0">
                <a:cs typeface="DejaVu Sans"/>
              </a:rPr>
              <a:t> de la </a:t>
            </a:r>
            <a:r>
              <a:rPr lang="en-GB" sz="1200" dirty="0" err="1" smtClean="0">
                <a:cs typeface="DejaVu Sans"/>
              </a:rPr>
              <a:t>langua</a:t>
            </a:r>
            <a:r>
              <a:rPr lang="en-GB" sz="1200" dirty="0" smtClean="0">
                <a:cs typeface="DejaVu Sans"/>
              </a:rPr>
              <a:t> y </a:t>
            </a:r>
            <a:r>
              <a:rPr lang="en-GB" sz="1200" dirty="0" err="1" smtClean="0">
                <a:cs typeface="DejaVu Sans"/>
              </a:rPr>
              <a:t>esté</a:t>
            </a:r>
            <a:r>
              <a:rPr lang="en-GB" sz="1200" dirty="0" smtClean="0">
                <a:cs typeface="DejaVu Sans"/>
              </a:rPr>
              <a:t> </a:t>
            </a:r>
            <a:r>
              <a:rPr lang="en-GB" sz="1200" dirty="0" err="1" smtClean="0">
                <a:cs typeface="DejaVu Sans"/>
              </a:rPr>
              <a:t>interesado</a:t>
            </a:r>
            <a:r>
              <a:rPr lang="en-GB" sz="1200" dirty="0" smtClean="0">
                <a:cs typeface="DejaVu Sans"/>
              </a:rPr>
              <a:t> en </a:t>
            </a:r>
            <a:r>
              <a:rPr lang="en-GB" sz="1200" dirty="0" err="1" smtClean="0">
                <a:cs typeface="DejaVu Sans"/>
              </a:rPr>
              <a:t>aplicar</a:t>
            </a:r>
            <a:r>
              <a:rPr lang="en-GB" sz="1200" dirty="0" smtClean="0">
                <a:cs typeface="DejaVu Sans"/>
              </a:rPr>
              <a:t> </a:t>
            </a:r>
            <a:r>
              <a:rPr lang="en-GB" sz="1200" dirty="0" err="1" smtClean="0">
                <a:cs typeface="DejaVu Sans"/>
              </a:rPr>
              <a:t>nuevos</a:t>
            </a:r>
            <a:r>
              <a:rPr lang="en-GB" sz="1200" dirty="0" smtClean="0">
                <a:cs typeface="DejaVu Sans"/>
              </a:rPr>
              <a:t> </a:t>
            </a:r>
            <a:r>
              <a:rPr lang="en-GB" sz="1200" dirty="0" err="1" smtClean="0">
                <a:cs typeface="DejaVu Sans"/>
              </a:rPr>
              <a:t>métodos</a:t>
            </a:r>
            <a:r>
              <a:rPr lang="en-GB" sz="1200" dirty="0" smtClean="0">
                <a:cs typeface="DejaVu Sans"/>
              </a:rPr>
              <a:t> de </a:t>
            </a:r>
            <a:r>
              <a:rPr lang="en-GB" sz="1200" dirty="0" err="1" smtClean="0">
                <a:cs typeface="DejaVu Sans"/>
              </a:rPr>
              <a:t>enseñanza</a:t>
            </a:r>
            <a:r>
              <a:rPr lang="en-GB" sz="1200" dirty="0" smtClean="0">
                <a:cs typeface="DejaVu Sans"/>
              </a:rPr>
              <a:t>, </a:t>
            </a:r>
            <a:r>
              <a:rPr lang="en-GB" sz="1200" dirty="0" err="1" smtClean="0">
                <a:cs typeface="DejaVu Sans"/>
              </a:rPr>
              <a:t>como</a:t>
            </a:r>
            <a:r>
              <a:rPr lang="en-GB" sz="1200" dirty="0" smtClean="0">
                <a:cs typeface="DejaVu Sans"/>
              </a:rPr>
              <a:t> </a:t>
            </a:r>
            <a:r>
              <a:rPr lang="en-GB" sz="1200" dirty="0" err="1" smtClean="0">
                <a:cs typeface="DejaVu Sans"/>
              </a:rPr>
              <a:t>caminar</a:t>
            </a:r>
            <a:r>
              <a:rPr lang="en-GB" sz="1200" dirty="0" smtClean="0">
                <a:cs typeface="DejaVu Sans"/>
              </a:rPr>
              <a:t>, y </a:t>
            </a:r>
            <a:r>
              <a:rPr lang="en-GB" sz="1200" dirty="0" err="1" smtClean="0">
                <a:cs typeface="DejaVu Sans"/>
              </a:rPr>
              <a:t>que</a:t>
            </a:r>
            <a:r>
              <a:rPr lang="en-GB" sz="1200" dirty="0" smtClean="0">
                <a:cs typeface="DejaVu Sans"/>
              </a:rPr>
              <a:t> </a:t>
            </a:r>
            <a:r>
              <a:rPr lang="en-GB" sz="1200" dirty="0" err="1" smtClean="0">
                <a:cs typeface="DejaVu Sans"/>
              </a:rPr>
              <a:t>disfrute</a:t>
            </a:r>
            <a:r>
              <a:rPr lang="en-GB" sz="1200" dirty="0" smtClean="0">
                <a:cs typeface="DejaVu Sans"/>
              </a:rPr>
              <a:t> </a:t>
            </a:r>
            <a:r>
              <a:rPr lang="en-GB" sz="1200" dirty="0" err="1" smtClean="0">
                <a:cs typeface="DejaVu Sans"/>
              </a:rPr>
              <a:t>trabajando</a:t>
            </a:r>
            <a:r>
              <a:rPr lang="en-GB" sz="1200" dirty="0" smtClean="0">
                <a:cs typeface="DejaVu Sans"/>
              </a:rPr>
              <a:t> con los </a:t>
            </a:r>
            <a:r>
              <a:rPr lang="en-GB" sz="1200" dirty="0" err="1" smtClean="0">
                <a:cs typeface="DejaVu Sans"/>
              </a:rPr>
              <a:t>mayores</a:t>
            </a:r>
            <a:r>
              <a:rPr lang="en-GB" sz="1200" dirty="0" smtClean="0">
                <a:cs typeface="DejaVu Sans"/>
              </a:rPr>
              <a:t>.</a:t>
            </a:r>
          </a:p>
          <a:p>
            <a:r>
              <a:rPr lang="en-GB" sz="1200" dirty="0" err="1" smtClean="0">
                <a:cs typeface="DejaVu Sans"/>
              </a:rPr>
              <a:t>Después</a:t>
            </a:r>
            <a:r>
              <a:rPr lang="en-GB" sz="1200" dirty="0" smtClean="0">
                <a:cs typeface="DejaVu Sans"/>
              </a:rPr>
              <a:t> de </a:t>
            </a:r>
            <a:r>
              <a:rPr lang="en-GB" sz="1200" dirty="0" err="1" smtClean="0">
                <a:cs typeface="DejaVu Sans"/>
              </a:rPr>
              <a:t>una</a:t>
            </a:r>
            <a:r>
              <a:rPr lang="en-GB" sz="1200" dirty="0" smtClean="0">
                <a:cs typeface="DejaVu Sans"/>
              </a:rPr>
              <a:t> </a:t>
            </a:r>
            <a:r>
              <a:rPr lang="en-GB" sz="1200" dirty="0" err="1" smtClean="0">
                <a:cs typeface="DejaVu Sans"/>
              </a:rPr>
              <a:t>breve</a:t>
            </a:r>
            <a:r>
              <a:rPr lang="en-GB" sz="1200" dirty="0" smtClean="0">
                <a:cs typeface="DejaVu Sans"/>
              </a:rPr>
              <a:t> </a:t>
            </a:r>
            <a:r>
              <a:rPr lang="en-GB" sz="1200" dirty="0" err="1" smtClean="0">
                <a:cs typeface="DejaVu Sans"/>
              </a:rPr>
              <a:t>introducción</a:t>
            </a:r>
            <a:r>
              <a:rPr lang="en-GB" sz="1200" dirty="0" smtClean="0">
                <a:cs typeface="DejaVu Sans"/>
              </a:rPr>
              <a:t> al </a:t>
            </a:r>
            <a:r>
              <a:rPr lang="en-GB" sz="1200" dirty="0" err="1" smtClean="0">
                <a:cs typeface="DejaVu Sans"/>
              </a:rPr>
              <a:t>concepto</a:t>
            </a:r>
            <a:r>
              <a:rPr lang="en-GB" sz="1200" dirty="0" smtClean="0">
                <a:cs typeface="DejaVu Sans"/>
              </a:rPr>
              <a:t> y material de </a:t>
            </a:r>
            <a:r>
              <a:rPr lang="en-GB" sz="1200" dirty="0" err="1" smtClean="0">
                <a:cs typeface="DejaVu Sans"/>
              </a:rPr>
              <a:t>instrucción</a:t>
            </a:r>
            <a:r>
              <a:rPr lang="en-GB" sz="1200" dirty="0" smtClean="0">
                <a:cs typeface="DejaVu Sans"/>
              </a:rPr>
              <a:t>, </a:t>
            </a:r>
            <a:r>
              <a:rPr lang="en-GB" sz="1200" dirty="0" err="1" smtClean="0">
                <a:cs typeface="DejaVu Sans"/>
              </a:rPr>
              <a:t>que</a:t>
            </a:r>
            <a:r>
              <a:rPr lang="en-GB" sz="1200" dirty="0" smtClean="0">
                <a:cs typeface="DejaVu Sans"/>
              </a:rPr>
              <a:t> </a:t>
            </a:r>
            <a:r>
              <a:rPr lang="en-GB" sz="1200" dirty="0" err="1" smtClean="0">
                <a:cs typeface="DejaVu Sans"/>
              </a:rPr>
              <a:t>consiste</a:t>
            </a:r>
            <a:r>
              <a:rPr lang="en-GB" sz="1200" dirty="0" smtClean="0">
                <a:cs typeface="DejaVu Sans"/>
              </a:rPr>
              <a:t> en 8 </a:t>
            </a:r>
            <a:r>
              <a:rPr lang="en-GB" sz="1200" dirty="0" err="1" smtClean="0">
                <a:cs typeface="DejaVu Sans"/>
              </a:rPr>
              <a:t>rutas</a:t>
            </a:r>
            <a:r>
              <a:rPr lang="en-GB" sz="1200" dirty="0" smtClean="0">
                <a:cs typeface="DejaVu Sans"/>
              </a:rPr>
              <a:t> en </a:t>
            </a:r>
            <a:r>
              <a:rPr lang="en-GB" sz="1200" dirty="0" err="1" smtClean="0">
                <a:cs typeface="DejaVu Sans"/>
              </a:rPr>
              <a:t>las</a:t>
            </a:r>
            <a:r>
              <a:rPr lang="en-GB" sz="1200" dirty="0" smtClean="0">
                <a:cs typeface="DejaVu Sans"/>
              </a:rPr>
              <a:t> </a:t>
            </a:r>
            <a:r>
              <a:rPr lang="en-GB" sz="1200" dirty="0" err="1" smtClean="0">
                <a:cs typeface="DejaVu Sans"/>
              </a:rPr>
              <a:t>que</a:t>
            </a:r>
            <a:r>
              <a:rPr lang="en-GB" sz="1200" dirty="0" smtClean="0">
                <a:cs typeface="DejaVu Sans"/>
              </a:rPr>
              <a:t> se </a:t>
            </a:r>
            <a:r>
              <a:rPr lang="en-GB" sz="1200" dirty="0" err="1" smtClean="0">
                <a:cs typeface="DejaVu Sans"/>
              </a:rPr>
              <a:t>tratan</a:t>
            </a:r>
            <a:r>
              <a:rPr lang="en-GB" sz="1200" dirty="0" smtClean="0">
                <a:cs typeface="DejaVu Sans"/>
              </a:rPr>
              <a:t> </a:t>
            </a:r>
            <a:r>
              <a:rPr lang="en-GB" sz="1200" dirty="0" err="1" smtClean="0">
                <a:cs typeface="DejaVu Sans"/>
              </a:rPr>
              <a:t>temas</a:t>
            </a:r>
            <a:r>
              <a:rPr lang="en-GB" sz="1200" dirty="0" smtClean="0">
                <a:cs typeface="DejaVu Sans"/>
              </a:rPr>
              <a:t> </a:t>
            </a:r>
            <a:r>
              <a:rPr lang="en-GB" sz="1200" dirty="0" err="1" smtClean="0">
                <a:cs typeface="DejaVu Sans"/>
              </a:rPr>
              <a:t>relevantes</a:t>
            </a:r>
            <a:r>
              <a:rPr lang="en-GB" sz="1200" dirty="0" smtClean="0">
                <a:cs typeface="DejaVu Sans"/>
              </a:rPr>
              <a:t> </a:t>
            </a:r>
            <a:r>
              <a:rPr lang="en-GB" sz="1200" dirty="0" err="1" smtClean="0">
                <a:cs typeface="DejaVu Sans"/>
              </a:rPr>
              <a:t>para</a:t>
            </a:r>
            <a:r>
              <a:rPr lang="en-GB" sz="1200" dirty="0" smtClean="0">
                <a:cs typeface="DejaVu Sans"/>
              </a:rPr>
              <a:t> </a:t>
            </a:r>
            <a:r>
              <a:rPr lang="en-GB" sz="1200" dirty="0" err="1" smtClean="0">
                <a:cs typeface="DejaVu Sans"/>
              </a:rPr>
              <a:t>gente</a:t>
            </a:r>
            <a:r>
              <a:rPr lang="en-GB" sz="1200" dirty="0" smtClean="0">
                <a:cs typeface="DejaVu Sans"/>
              </a:rPr>
              <a:t> mayor, </a:t>
            </a:r>
            <a:r>
              <a:rPr lang="en-GB" sz="1200" dirty="0" err="1" smtClean="0">
                <a:cs typeface="DejaVu Sans"/>
              </a:rPr>
              <a:t>puedes</a:t>
            </a:r>
            <a:r>
              <a:rPr lang="en-GB" sz="1200" dirty="0" smtClean="0">
                <a:cs typeface="DejaVu Sans"/>
              </a:rPr>
              <a:t> </a:t>
            </a:r>
            <a:r>
              <a:rPr lang="en-GB" sz="1200" dirty="0" err="1" smtClean="0">
                <a:cs typeface="DejaVu Sans"/>
              </a:rPr>
              <a:t>empezar</a:t>
            </a:r>
            <a:r>
              <a:rPr lang="en-GB" sz="1200" dirty="0" smtClean="0">
                <a:cs typeface="DejaVu Sans"/>
              </a:rPr>
              <a:t>.</a:t>
            </a:r>
          </a:p>
          <a:p>
            <a:r>
              <a:rPr lang="en-GB" sz="1200" dirty="0" smtClean="0">
                <a:cs typeface="DejaVu Sans"/>
              </a:rPr>
              <a:t>Si </a:t>
            </a:r>
            <a:r>
              <a:rPr lang="en-GB" sz="1200" dirty="0" err="1" smtClean="0">
                <a:cs typeface="DejaVu Sans"/>
              </a:rPr>
              <a:t>crees</a:t>
            </a:r>
            <a:r>
              <a:rPr lang="en-GB" sz="1200" dirty="0" smtClean="0">
                <a:cs typeface="DejaVu Sans"/>
              </a:rPr>
              <a:t> </a:t>
            </a:r>
            <a:r>
              <a:rPr lang="en-GB" sz="1200" dirty="0" err="1" smtClean="0">
                <a:cs typeface="DejaVu Sans"/>
              </a:rPr>
              <a:t>que</a:t>
            </a:r>
            <a:r>
              <a:rPr lang="en-GB" sz="1200" dirty="0" smtClean="0">
                <a:cs typeface="DejaVu Sans"/>
              </a:rPr>
              <a:t> </a:t>
            </a:r>
            <a:r>
              <a:rPr lang="en-GB" sz="1200" dirty="0" err="1" smtClean="0">
                <a:cs typeface="DejaVu Sans"/>
              </a:rPr>
              <a:t>es</a:t>
            </a:r>
            <a:r>
              <a:rPr lang="en-GB" sz="1200" dirty="0" smtClean="0">
                <a:cs typeface="DejaVu Sans"/>
              </a:rPr>
              <a:t> el </a:t>
            </a:r>
            <a:r>
              <a:rPr lang="en-GB" sz="1200" dirty="0" err="1" smtClean="0">
                <a:cs typeface="DejaVu Sans"/>
              </a:rPr>
              <a:t>trabajo</a:t>
            </a:r>
            <a:r>
              <a:rPr lang="en-GB" sz="1200" dirty="0" smtClean="0">
                <a:cs typeface="DejaVu Sans"/>
              </a:rPr>
              <a:t> perfecto </a:t>
            </a:r>
            <a:r>
              <a:rPr lang="en-GB" sz="1200" dirty="0" err="1" smtClean="0">
                <a:cs typeface="DejaVu Sans"/>
              </a:rPr>
              <a:t>para</a:t>
            </a:r>
            <a:r>
              <a:rPr lang="en-GB" sz="1200" dirty="0" smtClean="0">
                <a:cs typeface="DejaVu Sans"/>
              </a:rPr>
              <a:t> </a:t>
            </a:r>
            <a:r>
              <a:rPr lang="en-GB" sz="1200" dirty="0" err="1" smtClean="0">
                <a:cs typeface="DejaVu Sans"/>
              </a:rPr>
              <a:t>ti</a:t>
            </a:r>
            <a:r>
              <a:rPr lang="en-GB" sz="1200" dirty="0" smtClean="0">
                <a:cs typeface="DejaVu Sans"/>
              </a:rPr>
              <a:t>, </a:t>
            </a:r>
            <a:r>
              <a:rPr lang="en-GB" sz="1200" dirty="0" err="1" smtClean="0">
                <a:cs typeface="DejaVu Sans"/>
              </a:rPr>
              <a:t>por</a:t>
            </a:r>
            <a:r>
              <a:rPr lang="en-GB" sz="1200" dirty="0" smtClean="0">
                <a:cs typeface="DejaVu Sans"/>
              </a:rPr>
              <a:t> </a:t>
            </a:r>
            <a:r>
              <a:rPr lang="en-GB" sz="1200" dirty="0" err="1" smtClean="0">
                <a:cs typeface="DejaVu Sans"/>
              </a:rPr>
              <a:t>favor</a:t>
            </a:r>
            <a:r>
              <a:rPr lang="en-GB" sz="1200" dirty="0" smtClean="0">
                <a:cs typeface="DejaVu Sans"/>
              </a:rPr>
              <a:t>, </a:t>
            </a:r>
            <a:r>
              <a:rPr lang="en-GB" sz="1200" dirty="0" err="1" smtClean="0">
                <a:cs typeface="DejaVu Sans"/>
              </a:rPr>
              <a:t>contáctanos</a:t>
            </a:r>
            <a:r>
              <a:rPr lang="en-GB" sz="1200" dirty="0" smtClean="0">
                <a:cs typeface="DejaVu Sans"/>
              </a:rPr>
              <a:t>: </a:t>
            </a:r>
          </a:p>
          <a:p>
            <a:pPr algn="ctr"/>
            <a:r>
              <a:rPr lang="en-GB" sz="1200" dirty="0" smtClean="0"/>
              <a:t>Tel</a:t>
            </a:r>
            <a:r>
              <a:rPr lang="en-GB" sz="1200" dirty="0"/>
              <a:t>.: </a:t>
            </a:r>
            <a:r>
              <a:rPr lang="en-GB" sz="1200" dirty="0" smtClean="0"/>
              <a:t>______o </a:t>
            </a:r>
            <a:r>
              <a:rPr lang="en-GB" sz="1200" dirty="0" err="1" smtClean="0"/>
              <a:t>correo</a:t>
            </a:r>
            <a:r>
              <a:rPr lang="en-GB" sz="1200" dirty="0" smtClean="0"/>
              <a:t>: _____</a:t>
            </a:r>
          </a:p>
          <a:p>
            <a:endParaRPr lang="it-IT" sz="1200" b="1" dirty="0" smtClean="0"/>
          </a:p>
          <a:p>
            <a:r>
              <a:rPr lang="it-IT" sz="1200" b="1" dirty="0" smtClean="0"/>
              <a:t>Curso 2 – Narración Digital en una sesión de Walk’n’Talk</a:t>
            </a:r>
          </a:p>
          <a:p>
            <a:r>
              <a:rPr lang="es-ES" sz="1200" dirty="0" smtClean="0">
                <a:cs typeface="DejaVu Sans"/>
              </a:rPr>
              <a:t>Profesor/instructor para un curso de Narración Digital con método </a:t>
            </a:r>
            <a:r>
              <a:rPr lang="es-ES" sz="1200" dirty="0" err="1" smtClean="0">
                <a:cs typeface="DejaVu Sans"/>
              </a:rPr>
              <a:t>Walk’n’Talk</a:t>
            </a:r>
            <a:endParaRPr lang="es-ES" sz="1200" dirty="0" smtClean="0">
              <a:cs typeface="DejaVu Sans"/>
            </a:endParaRPr>
          </a:p>
          <a:p>
            <a:r>
              <a:rPr lang="es-ES" sz="1200" dirty="0" smtClean="0">
                <a:cs typeface="DejaVu Sans"/>
              </a:rPr>
              <a:t>Para los recientes cursos de caminar y hablar, estamos buscando un instructor con las siguientes competencias:</a:t>
            </a:r>
          </a:p>
          <a:p>
            <a:pPr>
              <a:buFontTx/>
              <a:buChar char="-"/>
            </a:pPr>
            <a:r>
              <a:rPr lang="es-ES" sz="1200" dirty="0" smtClean="0">
                <a:cs typeface="DejaVu Sans"/>
              </a:rPr>
              <a:t>Conocimiento de la lengua inglesa con nivel B2 mínimo</a:t>
            </a:r>
          </a:p>
          <a:p>
            <a:pPr>
              <a:buFontTx/>
              <a:buChar char="-"/>
            </a:pPr>
            <a:r>
              <a:rPr lang="es-ES" sz="1200" dirty="0" smtClean="0">
                <a:cs typeface="DejaVu Sans"/>
              </a:rPr>
              <a:t>Habilidades sociales avanzadas, como negociar, resolver problemas, orientación del objetivo</a:t>
            </a:r>
          </a:p>
          <a:p>
            <a:pPr>
              <a:buFontTx/>
              <a:buChar char="-"/>
            </a:pPr>
            <a:r>
              <a:rPr lang="es-ES" sz="1200" dirty="0" smtClean="0">
                <a:cs typeface="DejaVu Sans"/>
              </a:rPr>
              <a:t>Muy buena condición física – para poder llevar a cabo las actividades físicas con los alumnos</a:t>
            </a:r>
          </a:p>
          <a:p>
            <a:pPr>
              <a:buFontTx/>
              <a:buChar char="-"/>
            </a:pPr>
            <a:r>
              <a:rPr lang="es-ES" sz="1200" dirty="0" smtClean="0">
                <a:cs typeface="DejaVu Sans"/>
              </a:rPr>
              <a:t>Actitud activa y cooperativa</a:t>
            </a:r>
          </a:p>
          <a:p>
            <a:pPr>
              <a:buFontTx/>
              <a:buChar char="-"/>
            </a:pPr>
            <a:r>
              <a:rPr lang="es-ES" sz="1200" dirty="0" smtClean="0">
                <a:cs typeface="DejaVu Sans"/>
              </a:rPr>
              <a:t>Por lo menos 5 años de experiencia previa en el sector educativo en el campo de narración, audiovisuales y edición. </a:t>
            </a:r>
            <a:r>
              <a:rPr lang="en-GB" sz="1200" dirty="0" smtClean="0"/>
              <a:t>Tel.: ______o </a:t>
            </a:r>
            <a:r>
              <a:rPr lang="en-GB" sz="1200" dirty="0" err="1" smtClean="0"/>
              <a:t>correo</a:t>
            </a:r>
            <a:r>
              <a:rPr lang="en-GB" sz="1200" dirty="0" smtClean="0"/>
              <a:t>: _____</a:t>
            </a:r>
          </a:p>
          <a:p>
            <a:endParaRPr lang="it-IT" sz="1200" dirty="0">
              <a:cs typeface="DejaVu Sans"/>
            </a:endParaRPr>
          </a:p>
          <a:p>
            <a:r>
              <a:rPr lang="it-IT" sz="1200" b="1" dirty="0" smtClean="0"/>
              <a:t>Curso </a:t>
            </a:r>
            <a:r>
              <a:rPr lang="it-IT" sz="1200" b="1" dirty="0"/>
              <a:t>3 - </a:t>
            </a:r>
            <a:r>
              <a:rPr lang="it-IT" sz="1200" b="1" dirty="0" smtClean="0">
                <a:cs typeface="DejaVu Sans"/>
              </a:rPr>
              <a:t>Formación TIC combinada con el método Walk’n’Talk</a:t>
            </a:r>
            <a:endParaRPr lang="it-IT" sz="1200" b="1" dirty="0" smtClean="0"/>
          </a:p>
          <a:p>
            <a:r>
              <a:rPr lang="es-ES" sz="1200" dirty="0" smtClean="0"/>
              <a:t>Profesor/instructor para la formación en TIC </a:t>
            </a:r>
            <a:r>
              <a:rPr lang="es-ES" sz="1200" dirty="0" err="1" smtClean="0"/>
              <a:t>comibadas</a:t>
            </a:r>
            <a:r>
              <a:rPr lang="es-ES" sz="1200" dirty="0" smtClean="0"/>
              <a:t> con cursos de sesiones de </a:t>
            </a:r>
            <a:r>
              <a:rPr lang="es-ES" sz="1200" dirty="0" err="1" smtClean="0"/>
              <a:t>Walk</a:t>
            </a:r>
            <a:r>
              <a:rPr lang="es-ES" sz="1200" dirty="0" smtClean="0"/>
              <a:t> and </a:t>
            </a:r>
            <a:r>
              <a:rPr lang="es-ES" sz="1200" dirty="0" err="1" smtClean="0"/>
              <a:t>Talk</a:t>
            </a:r>
            <a:r>
              <a:rPr lang="es-ES" sz="1200" dirty="0" smtClean="0"/>
              <a:t>.</a:t>
            </a:r>
          </a:p>
          <a:p>
            <a:r>
              <a:rPr lang="es-ES" sz="1200" dirty="0" smtClean="0"/>
              <a:t>Para los recientes cursos “</a:t>
            </a:r>
            <a:r>
              <a:rPr lang="es-ES" sz="1200" dirty="0" err="1" smtClean="0"/>
              <a:t>Walk</a:t>
            </a:r>
            <a:r>
              <a:rPr lang="es-ES" sz="1200" dirty="0" smtClean="0"/>
              <a:t> and </a:t>
            </a:r>
            <a:r>
              <a:rPr lang="es-ES" sz="1200" dirty="0" err="1" smtClean="0"/>
              <a:t>Talk</a:t>
            </a:r>
            <a:r>
              <a:rPr lang="es-ES" sz="1200" dirty="0" smtClean="0"/>
              <a:t> SMART”, estamos buscando un instructor con las siguientes competencias:</a:t>
            </a:r>
          </a:p>
          <a:p>
            <a:pPr>
              <a:buFontTx/>
              <a:buChar char="-"/>
            </a:pPr>
            <a:r>
              <a:rPr lang="es-ES" sz="1200" dirty="0" smtClean="0">
                <a:cs typeface="DejaVu Sans"/>
              </a:rPr>
              <a:t>Conocimiento de la lengua inglesa con nivel B2 mínimo</a:t>
            </a:r>
          </a:p>
          <a:p>
            <a:pPr>
              <a:buFontTx/>
              <a:buChar char="-"/>
            </a:pPr>
            <a:r>
              <a:rPr lang="es-ES" sz="1200" dirty="0" smtClean="0"/>
              <a:t> </a:t>
            </a:r>
            <a:r>
              <a:rPr lang="es-ES" sz="1200" dirty="0" smtClean="0">
                <a:cs typeface="DejaVu Sans"/>
              </a:rPr>
              <a:t>Habilidades sociales avanzadas, como negociar, resolver problemas, orientación del objetivo</a:t>
            </a:r>
          </a:p>
          <a:p>
            <a:pPr>
              <a:buFontTx/>
              <a:buChar char="-"/>
            </a:pPr>
            <a:r>
              <a:rPr lang="es-ES" sz="1200" dirty="0" smtClean="0">
                <a:cs typeface="DejaVu Sans"/>
              </a:rPr>
              <a:t>Habilidades de enseñanza y formación, preferiblemente con alumnos mayores</a:t>
            </a:r>
          </a:p>
          <a:p>
            <a:pPr marL="0" lvl="1">
              <a:buFontTx/>
              <a:buChar char="-"/>
            </a:pPr>
            <a:r>
              <a:rPr lang="es-ES" sz="1200" dirty="0" smtClean="0">
                <a:cs typeface="DejaVu Sans"/>
              </a:rPr>
              <a:t>Muy buena condición física – para poder llevar a cabo las actividades físicas con los alumnos</a:t>
            </a:r>
          </a:p>
          <a:p>
            <a:pPr marL="0" lvl="1">
              <a:buFontTx/>
              <a:buChar char="-"/>
            </a:pPr>
            <a:r>
              <a:rPr lang="es-ES" sz="1200" dirty="0" smtClean="0">
                <a:cs typeface="DejaVu Sans"/>
              </a:rPr>
              <a:t>Por lo menos 2 años de experiencia previa en el sector educativo en el campo de TIC.</a:t>
            </a:r>
          </a:p>
          <a:p>
            <a:r>
              <a:rPr lang="en-GB" sz="1200" dirty="0" smtClean="0"/>
              <a:t>Tel</a:t>
            </a:r>
            <a:r>
              <a:rPr lang="en-GB" sz="1200" dirty="0"/>
              <a:t>.: </a:t>
            </a:r>
            <a:r>
              <a:rPr lang="en-GB" sz="1200" dirty="0" smtClean="0"/>
              <a:t>__________ o </a:t>
            </a:r>
            <a:r>
              <a:rPr lang="en-GB" sz="1200" dirty="0"/>
              <a:t>e-mail: </a:t>
            </a:r>
            <a:r>
              <a:rPr lang="en-GB" sz="1200" dirty="0" smtClean="0"/>
              <a:t>__________</a:t>
            </a:r>
            <a:endParaRPr lang="it-IT" sz="1200" dirty="0">
              <a:cs typeface="DejaVu Sans"/>
            </a:endParaRPr>
          </a:p>
          <a:p>
            <a:endParaRPr lang="it-IT" sz="1200" dirty="0" smtClean="0">
              <a:cs typeface="DejaVu Sans"/>
            </a:endParaRPr>
          </a:p>
        </p:txBody>
      </p:sp>
      <p:pic>
        <p:nvPicPr>
          <p:cNvPr id="60423" name="Immagine 11"/>
          <p:cNvPicPr>
            <a:picLocks noChangeAspect="1"/>
          </p:cNvPicPr>
          <p:nvPr/>
        </p:nvPicPr>
        <p:blipFill>
          <a:blip r:embed="rId4" cstate="print"/>
          <a:srcRect/>
          <a:stretch>
            <a:fillRect/>
          </a:stretch>
        </p:blipFill>
        <p:spPr bwMode="auto">
          <a:xfrm>
            <a:off x="100011" y="9900285"/>
            <a:ext cx="665163" cy="665163"/>
          </a:xfrm>
          <a:prstGeom prst="rect">
            <a:avLst/>
          </a:prstGeom>
          <a:noFill/>
          <a:ln w="9525">
            <a:noFill/>
            <a:miter lim="800000"/>
            <a:headEnd/>
            <a:tailEnd/>
          </a:ln>
        </p:spPr>
      </p:pic>
      <p:sp>
        <p:nvSpPr>
          <p:cNvPr id="9" name="CasellaDiTesto 8"/>
          <p:cNvSpPr txBox="1"/>
          <p:nvPr/>
        </p:nvSpPr>
        <p:spPr>
          <a:xfrm>
            <a:off x="7066951" y="10232867"/>
            <a:ext cx="325730" cy="246221"/>
          </a:xfrm>
          <a:prstGeom prst="rect">
            <a:avLst/>
          </a:prstGeom>
          <a:noFill/>
        </p:spPr>
        <p:txBody>
          <a:bodyPr wrap="none" rtlCol="0">
            <a:spAutoFit/>
          </a:bodyPr>
          <a:lstStyle/>
          <a:p>
            <a:r>
              <a:rPr lang="it-IT" sz="1000" dirty="0" smtClean="0"/>
              <a:t>16</a:t>
            </a:r>
            <a:endParaRPr lang="it-IT" sz="1000" dirty="0"/>
          </a:p>
        </p:txBody>
      </p:sp>
      <p:sp>
        <p:nvSpPr>
          <p:cNvPr id="10"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marL="342900" indent="-342900"/>
            <a:r>
              <a:rPr lang="en-GB" b="1" dirty="0">
                <a:solidFill>
                  <a:srgbClr val="FFFFFF"/>
                </a:solidFill>
                <a:latin typeface="+mn-lt"/>
                <a:ea typeface="+mn-ea"/>
                <a:cs typeface="+mn-cs"/>
                <a:sym typeface="Arial"/>
              </a:rPr>
              <a:t>   	       </a:t>
            </a:r>
            <a:r>
              <a:rPr lang="en-GB" sz="2000" dirty="0" smtClean="0">
                <a:solidFill>
                  <a:srgbClr val="000000"/>
                </a:solidFill>
                <a:latin typeface="+mj-lt"/>
                <a:ea typeface="+mn-ea"/>
                <a:cs typeface="+mn-cs"/>
                <a:sym typeface="Arial"/>
              </a:rPr>
              <a:t>17. </a:t>
            </a:r>
            <a:r>
              <a:rPr lang="it-IT" sz="2000" b="1" dirty="0" smtClean="0"/>
              <a:t>Búsqueda de la </a:t>
            </a:r>
          </a:p>
          <a:p>
            <a:pPr marL="342900" indent="-342900" algn="ctr"/>
            <a:r>
              <a:rPr lang="it-IT" sz="2000" b="1" dirty="0" smtClean="0"/>
              <a:t>descripción de trabajo (</a:t>
            </a:r>
            <a:r>
              <a:rPr lang="it-IT" sz="2000" dirty="0" smtClean="0"/>
              <a:t>Curso</a:t>
            </a:r>
            <a:r>
              <a:rPr lang="en-GB" sz="2000" dirty="0" smtClean="0">
                <a:solidFill>
                  <a:srgbClr val="000000"/>
                </a:solidFill>
                <a:latin typeface="+mj-lt"/>
                <a:ea typeface="+mn-ea"/>
                <a:cs typeface="+mn-cs"/>
                <a:sym typeface="Arial"/>
              </a:rPr>
              <a:t> 4 a </a:t>
            </a:r>
            <a:r>
              <a:rPr lang="en-GB" sz="2000" dirty="0">
                <a:solidFill>
                  <a:srgbClr val="000000"/>
                </a:solidFill>
                <a:latin typeface="+mj-lt"/>
                <a:ea typeface="+mn-ea"/>
                <a:cs typeface="+mn-cs"/>
                <a:sym typeface="Arial"/>
              </a:rPr>
              <a:t>5</a:t>
            </a:r>
            <a:r>
              <a:rPr lang="en-GB" sz="2000" dirty="0" smtClean="0">
                <a:solidFill>
                  <a:srgbClr val="000000"/>
                </a:solidFill>
                <a:latin typeface="+mj-lt"/>
                <a:ea typeface="+mn-ea"/>
                <a:cs typeface="+mn-cs"/>
                <a:sym typeface="Arial"/>
              </a:rPr>
              <a:t>)  </a:t>
            </a:r>
            <a:endParaRPr lang="en-GB" sz="2000" dirty="0">
              <a:solidFill>
                <a:srgbClr val="000000"/>
              </a:solidFill>
              <a:latin typeface="+mj-lt"/>
              <a:ea typeface="+mn-ea"/>
              <a:cs typeface="+mn-cs"/>
            </a:endParaRPr>
          </a:p>
        </p:txBody>
      </p:sp>
      <p:sp>
        <p:nvSpPr>
          <p:cNvPr id="62467"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62468"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62469"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62470" name="Rettangolo 6"/>
          <p:cNvSpPr>
            <a:spLocks noChangeArrowheads="1"/>
          </p:cNvSpPr>
          <p:nvPr/>
        </p:nvSpPr>
        <p:spPr bwMode="auto">
          <a:xfrm>
            <a:off x="968014" y="2579688"/>
            <a:ext cx="6225310" cy="7478970"/>
          </a:xfrm>
          <a:prstGeom prst="rect">
            <a:avLst/>
          </a:prstGeom>
          <a:noFill/>
          <a:ln w="9525">
            <a:noFill/>
            <a:miter lim="800000"/>
            <a:headEnd/>
            <a:tailEnd/>
          </a:ln>
        </p:spPr>
        <p:txBody>
          <a:bodyPr wrap="square">
            <a:spAutoFit/>
          </a:bodyPr>
          <a:lstStyle/>
          <a:p>
            <a:endParaRPr lang="it-IT" sz="1200" dirty="0">
              <a:cs typeface="DejaVu Sans"/>
            </a:endParaRPr>
          </a:p>
          <a:p>
            <a:r>
              <a:rPr lang="en-GB" sz="1200" b="1" dirty="0" err="1" smtClean="0">
                <a:cs typeface="DejaVu Sans"/>
              </a:rPr>
              <a:t>Curso</a:t>
            </a:r>
            <a:r>
              <a:rPr lang="en-GB" sz="1200" b="1" dirty="0" smtClean="0">
                <a:cs typeface="DejaVu Sans"/>
              </a:rPr>
              <a:t> </a:t>
            </a:r>
            <a:r>
              <a:rPr lang="en-GB" sz="1200" b="1" dirty="0">
                <a:cs typeface="DejaVu Sans"/>
              </a:rPr>
              <a:t>4 – </a:t>
            </a:r>
            <a:r>
              <a:rPr lang="en-GB" sz="1200" b="1" dirty="0" err="1" smtClean="0">
                <a:cs typeface="DejaVu Sans"/>
              </a:rPr>
              <a:t>Rutas</a:t>
            </a:r>
            <a:r>
              <a:rPr lang="en-GB" sz="1200" b="1" dirty="0" smtClean="0">
                <a:cs typeface="DejaVu Sans"/>
              </a:rPr>
              <a:t> </a:t>
            </a:r>
            <a:r>
              <a:rPr lang="en-GB" sz="1200" b="1" dirty="0" err="1" smtClean="0">
                <a:cs typeface="DejaVu Sans"/>
              </a:rPr>
              <a:t>matemáticas</a:t>
            </a:r>
            <a:endParaRPr lang="en-GB" sz="1200" b="1" dirty="0">
              <a:cs typeface="DejaVu Sans"/>
            </a:endParaRPr>
          </a:p>
          <a:p>
            <a:r>
              <a:rPr lang="en-GB" sz="1200" dirty="0" smtClean="0">
                <a:cs typeface="DejaVu Sans"/>
              </a:rPr>
              <a:t>El Centro de </a:t>
            </a:r>
            <a:r>
              <a:rPr lang="en-GB" sz="1200" dirty="0" err="1" smtClean="0">
                <a:cs typeface="DejaVu Sans"/>
              </a:rPr>
              <a:t>Innovación</a:t>
            </a:r>
            <a:r>
              <a:rPr lang="en-GB" sz="1200" dirty="0" smtClean="0">
                <a:cs typeface="DejaVu Sans"/>
              </a:rPr>
              <a:t> y </a:t>
            </a:r>
            <a:r>
              <a:rPr lang="en-GB" sz="1200" dirty="0" err="1" smtClean="0">
                <a:cs typeface="DejaVu Sans"/>
              </a:rPr>
              <a:t>Desarrollo</a:t>
            </a:r>
            <a:r>
              <a:rPr lang="en-GB" sz="1200" dirty="0" smtClean="0">
                <a:cs typeface="DejaVu Sans"/>
              </a:rPr>
              <a:t> de la </a:t>
            </a:r>
            <a:r>
              <a:rPr lang="en-GB" sz="1200" dirty="0" err="1" smtClean="0">
                <a:cs typeface="DejaVu Sans"/>
              </a:rPr>
              <a:t>Educación</a:t>
            </a:r>
            <a:r>
              <a:rPr lang="en-GB" sz="1200" dirty="0" smtClean="0">
                <a:cs typeface="DejaVu Sans"/>
              </a:rPr>
              <a:t> y </a:t>
            </a:r>
            <a:r>
              <a:rPr lang="en-GB" sz="1200" dirty="0" err="1" smtClean="0">
                <a:cs typeface="DejaVu Sans"/>
              </a:rPr>
              <a:t>Tecnología</a:t>
            </a:r>
            <a:r>
              <a:rPr lang="en-GB" sz="1200" dirty="0" smtClean="0">
                <a:cs typeface="DejaVu Sans"/>
              </a:rPr>
              <a:t> (CIDET) </a:t>
            </a:r>
            <a:r>
              <a:rPr lang="en-GB" sz="1200" dirty="0" err="1" smtClean="0">
                <a:cs typeface="DejaVu Sans"/>
              </a:rPr>
              <a:t>quiere</a:t>
            </a:r>
            <a:r>
              <a:rPr lang="en-GB" sz="1200" dirty="0" smtClean="0">
                <a:cs typeface="DejaVu Sans"/>
              </a:rPr>
              <a:t> </a:t>
            </a:r>
            <a:r>
              <a:rPr lang="en-GB" sz="1200" dirty="0" err="1" smtClean="0">
                <a:cs typeface="DejaVu Sans"/>
              </a:rPr>
              <a:t>proporcionar</a:t>
            </a:r>
            <a:r>
              <a:rPr lang="en-GB" sz="1200" dirty="0" smtClean="0">
                <a:cs typeface="DejaVu Sans"/>
              </a:rPr>
              <a:t> un </a:t>
            </a:r>
            <a:r>
              <a:rPr lang="en-GB" sz="1200" dirty="0" err="1" smtClean="0">
                <a:cs typeface="DejaVu Sans"/>
              </a:rPr>
              <a:t>curso</a:t>
            </a:r>
            <a:r>
              <a:rPr lang="en-GB" sz="1200" dirty="0" smtClean="0">
                <a:cs typeface="DejaVu Sans"/>
              </a:rPr>
              <a:t> </a:t>
            </a:r>
            <a:r>
              <a:rPr lang="en-GB" sz="1200" dirty="0" err="1" smtClean="0">
                <a:cs typeface="DejaVu Sans"/>
              </a:rPr>
              <a:t>matemático</a:t>
            </a:r>
            <a:r>
              <a:rPr lang="en-GB" sz="1200" dirty="0" smtClean="0">
                <a:cs typeface="DejaVu Sans"/>
              </a:rPr>
              <a:t> </a:t>
            </a:r>
            <a:r>
              <a:rPr lang="en-GB" sz="1200" dirty="0" err="1" smtClean="0">
                <a:cs typeface="DejaVu Sans"/>
              </a:rPr>
              <a:t>basado</a:t>
            </a:r>
            <a:r>
              <a:rPr lang="en-GB" sz="1200" dirty="0" smtClean="0">
                <a:cs typeface="DejaVu Sans"/>
              </a:rPr>
              <a:t> en un </a:t>
            </a:r>
            <a:r>
              <a:rPr lang="en-GB" sz="1200" dirty="0" err="1" smtClean="0">
                <a:cs typeface="DejaVu Sans"/>
              </a:rPr>
              <a:t>enfoque</a:t>
            </a:r>
            <a:r>
              <a:rPr lang="en-GB" sz="1200" dirty="0" smtClean="0">
                <a:cs typeface="DejaVu Sans"/>
              </a:rPr>
              <a:t> </a:t>
            </a:r>
            <a:r>
              <a:rPr lang="en-GB" sz="1200" dirty="0" err="1" smtClean="0">
                <a:cs typeface="DejaVu Sans"/>
              </a:rPr>
              <a:t>innovativo</a:t>
            </a:r>
            <a:r>
              <a:rPr lang="en-GB" sz="1200" dirty="0" smtClean="0">
                <a:cs typeface="DejaVu Sans"/>
              </a:rPr>
              <a:t> y no formal. Los </a:t>
            </a:r>
            <a:r>
              <a:rPr lang="en-GB" sz="1200" dirty="0" err="1" smtClean="0">
                <a:cs typeface="DejaVu Sans"/>
              </a:rPr>
              <a:t>alumnos</a:t>
            </a:r>
            <a:r>
              <a:rPr lang="en-GB" sz="1200" dirty="0" smtClean="0">
                <a:cs typeface="DejaVu Sans"/>
              </a:rPr>
              <a:t> </a:t>
            </a:r>
            <a:r>
              <a:rPr lang="en-GB" sz="1200" dirty="0" err="1" smtClean="0">
                <a:cs typeface="DejaVu Sans"/>
              </a:rPr>
              <a:t>aprenderán</a:t>
            </a:r>
            <a:r>
              <a:rPr lang="en-GB" sz="1200" dirty="0" smtClean="0">
                <a:cs typeface="DejaVu Sans"/>
              </a:rPr>
              <a:t> en el exterior: </a:t>
            </a:r>
            <a:r>
              <a:rPr lang="en-GB" sz="1200" dirty="0" err="1" smtClean="0">
                <a:cs typeface="DejaVu Sans"/>
              </a:rPr>
              <a:t>explorarán</a:t>
            </a:r>
            <a:r>
              <a:rPr lang="en-GB" sz="1200" dirty="0" smtClean="0">
                <a:cs typeface="DejaVu Sans"/>
              </a:rPr>
              <a:t> </a:t>
            </a:r>
            <a:r>
              <a:rPr lang="en-GB" sz="1200" dirty="0" err="1" smtClean="0">
                <a:cs typeface="DejaVu Sans"/>
              </a:rPr>
              <a:t>varios</a:t>
            </a:r>
            <a:r>
              <a:rPr lang="en-GB" sz="1200" dirty="0" smtClean="0">
                <a:cs typeface="DejaVu Sans"/>
              </a:rPr>
              <a:t> </a:t>
            </a:r>
            <a:r>
              <a:rPr lang="en-GB" sz="1200" dirty="0" err="1" smtClean="0">
                <a:cs typeface="DejaVu Sans"/>
              </a:rPr>
              <a:t>conceptos</a:t>
            </a:r>
            <a:r>
              <a:rPr lang="en-GB" sz="1200" dirty="0" smtClean="0">
                <a:cs typeface="DejaVu Sans"/>
              </a:rPr>
              <a:t> </a:t>
            </a:r>
            <a:r>
              <a:rPr lang="en-GB" sz="1200" dirty="0" err="1" smtClean="0">
                <a:cs typeface="DejaVu Sans"/>
              </a:rPr>
              <a:t>mientras</a:t>
            </a:r>
            <a:r>
              <a:rPr lang="en-GB" sz="1200" dirty="0" smtClean="0">
                <a:cs typeface="DejaVu Sans"/>
              </a:rPr>
              <a:t> </a:t>
            </a:r>
            <a:r>
              <a:rPr lang="en-GB" sz="1200" dirty="0" err="1" smtClean="0">
                <a:cs typeface="DejaVu Sans"/>
              </a:rPr>
              <a:t>caminan</a:t>
            </a:r>
            <a:r>
              <a:rPr lang="en-GB" sz="1200" dirty="0" smtClean="0">
                <a:cs typeface="DejaVu Sans"/>
              </a:rPr>
              <a:t>, lo </a:t>
            </a:r>
            <a:r>
              <a:rPr lang="en-GB" sz="1200" dirty="0" err="1" smtClean="0">
                <a:cs typeface="DejaVu Sans"/>
              </a:rPr>
              <a:t>que</a:t>
            </a:r>
            <a:r>
              <a:rPr lang="en-GB" sz="1200" dirty="0" smtClean="0">
                <a:cs typeface="DejaVu Sans"/>
              </a:rPr>
              <a:t> </a:t>
            </a:r>
            <a:r>
              <a:rPr lang="en-GB" sz="1200" dirty="0" err="1" smtClean="0">
                <a:cs typeface="DejaVu Sans"/>
              </a:rPr>
              <a:t>probablemente</a:t>
            </a:r>
            <a:r>
              <a:rPr lang="en-GB" sz="1200" dirty="0" smtClean="0">
                <a:cs typeface="DejaVu Sans"/>
              </a:rPr>
              <a:t> </a:t>
            </a:r>
            <a:r>
              <a:rPr lang="en-GB" sz="1200" dirty="0" err="1" smtClean="0">
                <a:cs typeface="DejaVu Sans"/>
              </a:rPr>
              <a:t>mejorará</a:t>
            </a:r>
            <a:r>
              <a:rPr lang="en-GB" sz="1200" dirty="0" smtClean="0">
                <a:cs typeface="DejaVu Sans"/>
              </a:rPr>
              <a:t> </a:t>
            </a:r>
            <a:r>
              <a:rPr lang="en-GB" sz="1200" dirty="0" err="1" smtClean="0">
                <a:cs typeface="DejaVu Sans"/>
              </a:rPr>
              <a:t>su</a:t>
            </a:r>
            <a:r>
              <a:rPr lang="en-GB" sz="1200" dirty="0" smtClean="0">
                <a:cs typeface="DejaVu Sans"/>
              </a:rPr>
              <a:t> </a:t>
            </a:r>
            <a:r>
              <a:rPr lang="en-GB" sz="1200" dirty="0" err="1" smtClean="0">
                <a:cs typeface="DejaVu Sans"/>
              </a:rPr>
              <a:t>estilo</a:t>
            </a:r>
            <a:r>
              <a:rPr lang="en-GB" sz="1200" dirty="0" smtClean="0">
                <a:cs typeface="DejaVu Sans"/>
              </a:rPr>
              <a:t> de </a:t>
            </a:r>
            <a:r>
              <a:rPr lang="en-GB" sz="1200" dirty="0" err="1" smtClean="0">
                <a:cs typeface="DejaVu Sans"/>
              </a:rPr>
              <a:t>vida</a:t>
            </a:r>
            <a:r>
              <a:rPr lang="en-GB" sz="1200" dirty="0" smtClean="0">
                <a:cs typeface="DejaVu Sans"/>
              </a:rPr>
              <a:t>.</a:t>
            </a:r>
          </a:p>
          <a:p>
            <a:r>
              <a:rPr lang="en-GB" sz="1200" dirty="0" err="1" smtClean="0">
                <a:cs typeface="DejaVu Sans"/>
              </a:rPr>
              <a:t>Estamos</a:t>
            </a:r>
            <a:r>
              <a:rPr lang="en-GB" sz="1200" dirty="0" smtClean="0">
                <a:cs typeface="DejaVu Sans"/>
              </a:rPr>
              <a:t> </a:t>
            </a:r>
            <a:r>
              <a:rPr lang="en-GB" sz="1200" dirty="0" err="1" smtClean="0">
                <a:cs typeface="DejaVu Sans"/>
              </a:rPr>
              <a:t>buscando</a:t>
            </a:r>
            <a:r>
              <a:rPr lang="en-GB" sz="1200" dirty="0" smtClean="0">
                <a:cs typeface="DejaVu Sans"/>
              </a:rPr>
              <a:t> un </a:t>
            </a:r>
            <a:r>
              <a:rPr lang="en-GB" sz="1200" dirty="0" err="1" smtClean="0">
                <a:cs typeface="DejaVu Sans"/>
              </a:rPr>
              <a:t>profesor</a:t>
            </a:r>
            <a:r>
              <a:rPr lang="en-GB" sz="1200" dirty="0" smtClean="0">
                <a:cs typeface="DejaVu Sans"/>
              </a:rPr>
              <a:t>/instructor </a:t>
            </a:r>
            <a:r>
              <a:rPr lang="en-GB" sz="1200" dirty="0" err="1" smtClean="0">
                <a:cs typeface="DejaVu Sans"/>
              </a:rPr>
              <a:t>comprometido</a:t>
            </a:r>
            <a:r>
              <a:rPr lang="en-GB" sz="1200" dirty="0" smtClean="0">
                <a:cs typeface="DejaVu Sans"/>
              </a:rPr>
              <a:t>, </a:t>
            </a:r>
            <a:r>
              <a:rPr lang="en-GB" sz="1200" dirty="0" err="1" smtClean="0">
                <a:cs typeface="DejaVu Sans"/>
              </a:rPr>
              <a:t>cualificado</a:t>
            </a:r>
            <a:r>
              <a:rPr lang="en-GB" sz="1200" dirty="0" smtClean="0">
                <a:cs typeface="DejaVu Sans"/>
              </a:rPr>
              <a:t> e </a:t>
            </a:r>
            <a:r>
              <a:rPr lang="en-GB" sz="1200" dirty="0" err="1" smtClean="0">
                <a:cs typeface="DejaVu Sans"/>
              </a:rPr>
              <a:t>independiente</a:t>
            </a:r>
            <a:r>
              <a:rPr lang="en-GB" sz="1200" dirty="0" smtClean="0">
                <a:cs typeface="DejaVu Sans"/>
              </a:rPr>
              <a:t> </a:t>
            </a:r>
            <a:r>
              <a:rPr lang="en-GB" sz="1200" dirty="0" err="1" smtClean="0">
                <a:cs typeface="DejaVu Sans"/>
              </a:rPr>
              <a:t>que</a:t>
            </a:r>
            <a:r>
              <a:rPr lang="en-GB" sz="1200" dirty="0" smtClean="0">
                <a:cs typeface="DejaVu Sans"/>
              </a:rPr>
              <a:t> </a:t>
            </a:r>
            <a:r>
              <a:rPr lang="en-GB" sz="1200" dirty="0" err="1" smtClean="0">
                <a:cs typeface="DejaVu Sans"/>
              </a:rPr>
              <a:t>tenga</a:t>
            </a:r>
            <a:r>
              <a:rPr lang="en-GB" sz="1200" dirty="0" smtClean="0">
                <a:cs typeface="DejaVu Sans"/>
              </a:rPr>
              <a:t> sea </a:t>
            </a:r>
            <a:r>
              <a:rPr lang="en-GB" sz="1200" dirty="0" err="1" smtClean="0">
                <a:cs typeface="DejaVu Sans"/>
              </a:rPr>
              <a:t>competente</a:t>
            </a:r>
            <a:r>
              <a:rPr lang="en-GB" sz="1200" dirty="0" smtClean="0">
                <a:cs typeface="DejaVu Sans"/>
              </a:rPr>
              <a:t> en el campo </a:t>
            </a:r>
            <a:r>
              <a:rPr lang="en-GB" sz="1200" dirty="0" err="1" smtClean="0">
                <a:cs typeface="DejaVu Sans"/>
              </a:rPr>
              <a:t>matemático</a:t>
            </a:r>
            <a:r>
              <a:rPr lang="en-GB" sz="1200" dirty="0" smtClean="0">
                <a:cs typeface="DejaVu Sans"/>
              </a:rPr>
              <a:t> y </a:t>
            </a:r>
            <a:r>
              <a:rPr lang="en-GB" sz="1200" dirty="0" err="1" smtClean="0">
                <a:cs typeface="DejaVu Sans"/>
              </a:rPr>
              <a:t>esté</a:t>
            </a:r>
            <a:r>
              <a:rPr lang="en-GB" sz="1200" dirty="0" smtClean="0">
                <a:cs typeface="DejaVu Sans"/>
              </a:rPr>
              <a:t> </a:t>
            </a:r>
            <a:r>
              <a:rPr lang="en-GB" sz="1200" dirty="0" err="1" smtClean="0">
                <a:cs typeface="DejaVu Sans"/>
              </a:rPr>
              <a:t>interesado</a:t>
            </a:r>
            <a:r>
              <a:rPr lang="en-GB" sz="1200" dirty="0" smtClean="0">
                <a:cs typeface="DejaVu Sans"/>
              </a:rPr>
              <a:t> en el </a:t>
            </a:r>
            <a:r>
              <a:rPr lang="en-GB" sz="1200" dirty="0" err="1" smtClean="0">
                <a:cs typeface="DejaVu Sans"/>
              </a:rPr>
              <a:t>método</a:t>
            </a:r>
            <a:r>
              <a:rPr lang="en-GB" sz="1200" dirty="0" smtClean="0">
                <a:cs typeface="DejaVu Sans"/>
              </a:rPr>
              <a:t> </a:t>
            </a:r>
            <a:r>
              <a:rPr lang="en-GB" sz="1200" dirty="0" err="1" smtClean="0">
                <a:cs typeface="DejaVu Sans"/>
              </a:rPr>
              <a:t>que</a:t>
            </a:r>
            <a:r>
              <a:rPr lang="en-GB" sz="1200" dirty="0" smtClean="0">
                <a:cs typeface="DejaVu Sans"/>
              </a:rPr>
              <a:t> </a:t>
            </a:r>
            <a:r>
              <a:rPr lang="en-GB" sz="1200" dirty="0" err="1" smtClean="0">
                <a:cs typeface="DejaVu Sans"/>
              </a:rPr>
              <a:t>proponemos</a:t>
            </a:r>
            <a:r>
              <a:rPr lang="en-GB" sz="1200" dirty="0" smtClean="0">
                <a:cs typeface="DejaVu Sans"/>
              </a:rPr>
              <a:t> (</a:t>
            </a:r>
            <a:r>
              <a:rPr lang="en-GB" sz="1200" dirty="0" err="1" smtClean="0">
                <a:cs typeface="DejaVu Sans"/>
              </a:rPr>
              <a:t>caminar</a:t>
            </a:r>
            <a:r>
              <a:rPr lang="en-GB" sz="1200" dirty="0" smtClean="0">
                <a:cs typeface="DejaVu Sans"/>
              </a:rPr>
              <a:t> y </a:t>
            </a:r>
            <a:r>
              <a:rPr lang="en-GB" sz="1200" dirty="0" err="1" smtClean="0">
                <a:cs typeface="DejaVu Sans"/>
              </a:rPr>
              <a:t>hablar</a:t>
            </a:r>
            <a:r>
              <a:rPr lang="en-GB" sz="1200" dirty="0" smtClean="0">
                <a:cs typeface="DejaVu Sans"/>
              </a:rPr>
              <a:t>).</a:t>
            </a:r>
          </a:p>
          <a:p>
            <a:r>
              <a:rPr lang="en-GB" sz="1200" dirty="0" err="1" smtClean="0">
                <a:cs typeface="DejaVu Sans"/>
              </a:rPr>
              <a:t>Después</a:t>
            </a:r>
            <a:r>
              <a:rPr lang="en-GB" sz="1200" dirty="0" smtClean="0">
                <a:cs typeface="DejaVu Sans"/>
              </a:rPr>
              <a:t> de </a:t>
            </a:r>
            <a:r>
              <a:rPr lang="en-GB" sz="1200" dirty="0" err="1" smtClean="0">
                <a:cs typeface="DejaVu Sans"/>
              </a:rPr>
              <a:t>una</a:t>
            </a:r>
            <a:r>
              <a:rPr lang="en-GB" sz="1200" dirty="0" smtClean="0">
                <a:cs typeface="DejaVu Sans"/>
              </a:rPr>
              <a:t> </a:t>
            </a:r>
            <a:r>
              <a:rPr lang="en-GB" sz="1200" dirty="0" err="1" smtClean="0">
                <a:cs typeface="DejaVu Sans"/>
              </a:rPr>
              <a:t>introducción</a:t>
            </a:r>
            <a:r>
              <a:rPr lang="en-GB" sz="1200" dirty="0" smtClean="0">
                <a:cs typeface="DejaVu Sans"/>
              </a:rPr>
              <a:t> </a:t>
            </a:r>
            <a:r>
              <a:rPr lang="en-GB" sz="1200" dirty="0" err="1" smtClean="0">
                <a:cs typeface="DejaVu Sans"/>
              </a:rPr>
              <a:t>breve</a:t>
            </a:r>
            <a:r>
              <a:rPr lang="en-GB" sz="1200" dirty="0" smtClean="0">
                <a:cs typeface="DejaVu Sans"/>
              </a:rPr>
              <a:t> al </a:t>
            </a:r>
            <a:r>
              <a:rPr lang="en-GB" sz="1200" dirty="0" err="1" smtClean="0">
                <a:cs typeface="DejaVu Sans"/>
              </a:rPr>
              <a:t>concepto</a:t>
            </a:r>
            <a:r>
              <a:rPr lang="en-GB" sz="1200" dirty="0" smtClean="0">
                <a:cs typeface="DejaVu Sans"/>
              </a:rPr>
              <a:t> y al material </a:t>
            </a:r>
            <a:r>
              <a:rPr lang="en-GB" sz="1200" dirty="0" err="1" smtClean="0">
                <a:cs typeface="DejaVu Sans"/>
              </a:rPr>
              <a:t>educativo</a:t>
            </a:r>
            <a:r>
              <a:rPr lang="en-GB" sz="1200" dirty="0" smtClean="0">
                <a:cs typeface="DejaVu Sans"/>
              </a:rPr>
              <a:t>, </a:t>
            </a:r>
            <a:r>
              <a:rPr lang="en-GB" sz="1200" dirty="0" err="1" smtClean="0">
                <a:cs typeface="DejaVu Sans"/>
              </a:rPr>
              <a:t>que</a:t>
            </a:r>
            <a:r>
              <a:rPr lang="en-GB" sz="1200" dirty="0" smtClean="0">
                <a:cs typeface="DejaVu Sans"/>
              </a:rPr>
              <a:t> </a:t>
            </a:r>
            <a:r>
              <a:rPr lang="en-GB" sz="1200" dirty="0" err="1" smtClean="0">
                <a:cs typeface="DejaVu Sans"/>
              </a:rPr>
              <a:t>consiste</a:t>
            </a:r>
            <a:r>
              <a:rPr lang="en-GB" sz="1200" dirty="0" smtClean="0">
                <a:cs typeface="DejaVu Sans"/>
              </a:rPr>
              <a:t> en 8 </a:t>
            </a:r>
            <a:r>
              <a:rPr lang="en-GB" sz="1200" dirty="0" err="1" smtClean="0">
                <a:cs typeface="DejaVu Sans"/>
              </a:rPr>
              <a:t>rutas</a:t>
            </a:r>
            <a:r>
              <a:rPr lang="en-GB" sz="1200" dirty="0" smtClean="0">
                <a:cs typeface="DejaVu Sans"/>
              </a:rPr>
              <a:t> en los </a:t>
            </a:r>
            <a:r>
              <a:rPr lang="en-GB" sz="1200" dirty="0" err="1" smtClean="0">
                <a:cs typeface="DejaVu Sans"/>
              </a:rPr>
              <a:t>que</a:t>
            </a:r>
            <a:r>
              <a:rPr lang="en-GB" sz="1200" dirty="0" smtClean="0">
                <a:cs typeface="DejaVu Sans"/>
              </a:rPr>
              <a:t> se </a:t>
            </a:r>
            <a:r>
              <a:rPr lang="en-GB" sz="1200" dirty="0" err="1" smtClean="0">
                <a:cs typeface="DejaVu Sans"/>
              </a:rPr>
              <a:t>tratan</a:t>
            </a:r>
            <a:r>
              <a:rPr lang="en-GB" sz="1200" dirty="0" smtClean="0">
                <a:cs typeface="DejaVu Sans"/>
              </a:rPr>
              <a:t> </a:t>
            </a:r>
            <a:r>
              <a:rPr lang="en-GB" sz="1200" dirty="0" err="1" smtClean="0">
                <a:cs typeface="DejaVu Sans"/>
              </a:rPr>
              <a:t>temas</a:t>
            </a:r>
            <a:r>
              <a:rPr lang="en-GB" sz="1200" dirty="0" smtClean="0">
                <a:cs typeface="DejaVu Sans"/>
              </a:rPr>
              <a:t> </a:t>
            </a:r>
            <a:r>
              <a:rPr lang="en-GB" sz="1200" dirty="0" err="1" smtClean="0">
                <a:cs typeface="DejaVu Sans"/>
              </a:rPr>
              <a:t>relevantes</a:t>
            </a:r>
            <a:r>
              <a:rPr lang="en-GB" sz="1200" dirty="0" smtClean="0">
                <a:cs typeface="DejaVu Sans"/>
              </a:rPr>
              <a:t> </a:t>
            </a:r>
            <a:r>
              <a:rPr lang="en-GB" sz="1200" dirty="0" err="1" smtClean="0">
                <a:cs typeface="DejaVu Sans"/>
              </a:rPr>
              <a:t>para</a:t>
            </a:r>
            <a:r>
              <a:rPr lang="en-GB" sz="1200" dirty="0" smtClean="0">
                <a:cs typeface="DejaVu Sans"/>
              </a:rPr>
              <a:t> los </a:t>
            </a:r>
            <a:r>
              <a:rPr lang="en-GB" sz="1200" dirty="0" err="1" smtClean="0">
                <a:cs typeface="DejaVu Sans"/>
              </a:rPr>
              <a:t>mayores</a:t>
            </a:r>
            <a:r>
              <a:rPr lang="en-GB" sz="1200" dirty="0" smtClean="0">
                <a:cs typeface="DejaVu Sans"/>
              </a:rPr>
              <a:t>, </a:t>
            </a:r>
            <a:r>
              <a:rPr lang="en-GB" sz="1200" dirty="0" err="1" smtClean="0">
                <a:cs typeface="DejaVu Sans"/>
              </a:rPr>
              <a:t>puedes</a:t>
            </a:r>
            <a:r>
              <a:rPr lang="en-GB" sz="1200" dirty="0" smtClean="0">
                <a:cs typeface="DejaVu Sans"/>
              </a:rPr>
              <a:t> </a:t>
            </a:r>
            <a:r>
              <a:rPr lang="en-GB" sz="1200" dirty="0" err="1" smtClean="0">
                <a:cs typeface="DejaVu Sans"/>
              </a:rPr>
              <a:t>empezar</a:t>
            </a:r>
            <a:r>
              <a:rPr lang="en-GB" sz="1200" dirty="0" smtClean="0">
                <a:cs typeface="DejaVu Sans"/>
              </a:rPr>
              <a:t>.</a:t>
            </a:r>
          </a:p>
          <a:p>
            <a:r>
              <a:rPr lang="en-GB" sz="1200" dirty="0" smtClean="0">
                <a:cs typeface="DejaVu Sans"/>
              </a:rPr>
              <a:t>Si </a:t>
            </a:r>
            <a:r>
              <a:rPr lang="en-GB" sz="1200" dirty="0" err="1" smtClean="0">
                <a:cs typeface="DejaVu Sans"/>
              </a:rPr>
              <a:t>eres</a:t>
            </a:r>
            <a:r>
              <a:rPr lang="en-GB" sz="1200" dirty="0" smtClean="0">
                <a:cs typeface="DejaVu Sans"/>
              </a:rPr>
              <a:t> un instructor, </a:t>
            </a:r>
            <a:r>
              <a:rPr lang="en-GB" sz="1200" dirty="0" err="1" smtClean="0">
                <a:cs typeface="DejaVu Sans"/>
              </a:rPr>
              <a:t>te</a:t>
            </a:r>
            <a:r>
              <a:rPr lang="en-GB" sz="1200" dirty="0" smtClean="0">
                <a:cs typeface="DejaVu Sans"/>
              </a:rPr>
              <a:t> </a:t>
            </a:r>
            <a:r>
              <a:rPr lang="en-GB" sz="1200" dirty="0" err="1" smtClean="0">
                <a:cs typeface="DejaVu Sans"/>
              </a:rPr>
              <a:t>gusta</a:t>
            </a:r>
            <a:r>
              <a:rPr lang="en-GB" sz="1200" dirty="0" smtClean="0">
                <a:cs typeface="DejaVu Sans"/>
              </a:rPr>
              <a:t> </a:t>
            </a:r>
            <a:r>
              <a:rPr lang="en-GB" sz="1200" dirty="0" err="1" smtClean="0">
                <a:cs typeface="DejaVu Sans"/>
              </a:rPr>
              <a:t>asumir</a:t>
            </a:r>
            <a:r>
              <a:rPr lang="en-GB" sz="1200" dirty="0" smtClean="0">
                <a:cs typeface="DejaVu Sans"/>
              </a:rPr>
              <a:t> </a:t>
            </a:r>
            <a:r>
              <a:rPr lang="en-GB" sz="1200" dirty="0" err="1" smtClean="0">
                <a:cs typeface="DejaVu Sans"/>
              </a:rPr>
              <a:t>riesgos</a:t>
            </a:r>
            <a:r>
              <a:rPr lang="en-GB" sz="1200" dirty="0" smtClean="0">
                <a:cs typeface="DejaVu Sans"/>
              </a:rPr>
              <a:t> y </a:t>
            </a:r>
            <a:r>
              <a:rPr lang="en-GB" sz="1200" dirty="0" err="1" smtClean="0">
                <a:cs typeface="DejaVu Sans"/>
              </a:rPr>
              <a:t>estás</a:t>
            </a:r>
            <a:r>
              <a:rPr lang="en-GB" sz="1200" dirty="0" smtClean="0">
                <a:cs typeface="DejaVu Sans"/>
              </a:rPr>
              <a:t> </a:t>
            </a:r>
            <a:r>
              <a:rPr lang="en-GB" sz="1200" dirty="0" err="1" smtClean="0">
                <a:cs typeface="DejaVu Sans"/>
              </a:rPr>
              <a:t>interesado</a:t>
            </a:r>
            <a:r>
              <a:rPr lang="en-GB" sz="1200" dirty="0" smtClean="0">
                <a:cs typeface="DejaVu Sans"/>
              </a:rPr>
              <a:t>, </a:t>
            </a:r>
            <a:r>
              <a:rPr lang="en-GB" sz="1200" dirty="0" err="1" smtClean="0">
                <a:cs typeface="DejaVu Sans"/>
              </a:rPr>
              <a:t>contáctanos</a:t>
            </a:r>
            <a:r>
              <a:rPr lang="en-GB" sz="1200" dirty="0" smtClean="0">
                <a:cs typeface="DejaVu Sans"/>
              </a:rPr>
              <a:t> al: ............</a:t>
            </a:r>
          </a:p>
          <a:p>
            <a:endParaRPr lang="en-GB" sz="1200" dirty="0" smtClean="0">
              <a:cs typeface="DejaVu Sans"/>
            </a:endParaRPr>
          </a:p>
          <a:p>
            <a:r>
              <a:rPr lang="en-GB" sz="1200" b="1" dirty="0" err="1" smtClean="0">
                <a:cs typeface="DejaVu Sans"/>
              </a:rPr>
              <a:t>Curso</a:t>
            </a:r>
            <a:r>
              <a:rPr lang="en-GB" sz="1200" b="1" dirty="0" smtClean="0">
                <a:cs typeface="DejaVu Sans"/>
              </a:rPr>
              <a:t> 5 </a:t>
            </a:r>
            <a:r>
              <a:rPr lang="en-GB" sz="1200" b="1" dirty="0" err="1" smtClean="0">
                <a:cs typeface="DejaVu Sans"/>
              </a:rPr>
              <a:t>Walk’n’Talk</a:t>
            </a:r>
            <a:r>
              <a:rPr lang="en-GB" sz="1200" b="1" dirty="0" smtClean="0">
                <a:cs typeface="DejaVu Sans"/>
              </a:rPr>
              <a:t> WISE - </a:t>
            </a:r>
            <a:r>
              <a:rPr lang="en-US" sz="1200" b="1" dirty="0" smtClean="0">
                <a:cs typeface="DejaVu Sans"/>
              </a:rPr>
              <a:t>el </a:t>
            </a:r>
            <a:r>
              <a:rPr lang="en-US" sz="1200" b="1" dirty="0" err="1" smtClean="0">
                <a:cs typeface="DejaVu Sans"/>
              </a:rPr>
              <a:t>camino</a:t>
            </a:r>
            <a:r>
              <a:rPr lang="en-US" sz="1200" b="1" dirty="0" smtClean="0">
                <a:cs typeface="DejaVu Sans"/>
              </a:rPr>
              <a:t> </a:t>
            </a:r>
            <a:r>
              <a:rPr lang="en-US" sz="1200" b="1" dirty="0" err="1" smtClean="0">
                <a:cs typeface="DejaVu Sans"/>
              </a:rPr>
              <a:t>hacia</a:t>
            </a:r>
            <a:r>
              <a:rPr lang="en-US" sz="1200" b="1" dirty="0" smtClean="0">
                <a:cs typeface="DejaVu Sans"/>
              </a:rPr>
              <a:t> el </a:t>
            </a:r>
            <a:r>
              <a:rPr lang="en-US" sz="1200" b="1" dirty="0" err="1" smtClean="0">
                <a:cs typeface="DejaVu Sans"/>
              </a:rPr>
              <a:t>bienestar</a:t>
            </a:r>
            <a:r>
              <a:rPr lang="en-US" sz="1200" b="1" dirty="0" smtClean="0">
                <a:cs typeface="DejaVu Sans"/>
              </a:rPr>
              <a:t> y el </a:t>
            </a:r>
            <a:r>
              <a:rPr lang="en-US" sz="1200" b="1" dirty="0" err="1" smtClean="0">
                <a:cs typeface="DejaVu Sans"/>
              </a:rPr>
              <a:t>envejecimiento</a:t>
            </a:r>
            <a:r>
              <a:rPr lang="en-US" sz="1200" b="1" dirty="0" smtClean="0">
                <a:cs typeface="DejaVu Sans"/>
              </a:rPr>
              <a:t> </a:t>
            </a:r>
            <a:r>
              <a:rPr lang="en-US" sz="1200" b="1" dirty="0" err="1" smtClean="0">
                <a:cs typeface="DejaVu Sans"/>
              </a:rPr>
              <a:t>activo</a:t>
            </a:r>
            <a:r>
              <a:rPr lang="en-US" sz="1200" b="1" dirty="0" smtClean="0">
                <a:cs typeface="DejaVu Sans"/>
              </a:rPr>
              <a:t> </a:t>
            </a:r>
            <a:endParaRPr lang="en-GB" sz="1200" b="1" dirty="0" smtClean="0">
              <a:cs typeface="DejaVu Sans"/>
            </a:endParaRPr>
          </a:p>
          <a:p>
            <a:endParaRPr lang="it-IT" sz="1200" dirty="0" smtClean="0">
              <a:cs typeface="DejaVu Sans"/>
            </a:endParaRPr>
          </a:p>
          <a:p>
            <a:r>
              <a:rPr lang="it-IT" sz="1200" dirty="0" smtClean="0">
                <a:cs typeface="DejaVu Sans"/>
              </a:rPr>
              <a:t>La facultad de Psicología y Ciencias de la Educación de la Universidad </a:t>
            </a:r>
            <a:r>
              <a:rPr lang="en-US" sz="1200" dirty="0" err="1" smtClean="0">
                <a:cs typeface="DejaVu Sans"/>
              </a:rPr>
              <a:t>Al.I</a:t>
            </a:r>
            <a:r>
              <a:rPr lang="en-US" sz="1200" dirty="0">
                <a:cs typeface="DejaVu Sans"/>
              </a:rPr>
              <a:t>. </a:t>
            </a:r>
            <a:r>
              <a:rPr lang="en-US" sz="1200" dirty="0" err="1">
                <a:cs typeface="DejaVu Sans"/>
              </a:rPr>
              <a:t>Cuza</a:t>
            </a:r>
            <a:r>
              <a:rPr lang="en-US" sz="1200" dirty="0">
                <a:cs typeface="DejaVu Sans"/>
              </a:rPr>
              <a:t> din Iasi (UAIC</a:t>
            </a:r>
            <a:r>
              <a:rPr lang="en-US" sz="1200" dirty="0" smtClean="0">
                <a:cs typeface="DejaVu Sans"/>
              </a:rPr>
              <a:t>) </a:t>
            </a:r>
            <a:r>
              <a:rPr lang="en-US" sz="1200" dirty="0" err="1" smtClean="0">
                <a:cs typeface="DejaVu Sans"/>
              </a:rPr>
              <a:t>quiere</a:t>
            </a:r>
            <a:r>
              <a:rPr lang="en-US" sz="1200" dirty="0" smtClean="0">
                <a:cs typeface="DejaVu Sans"/>
              </a:rPr>
              <a:t> </a:t>
            </a:r>
            <a:r>
              <a:rPr lang="en-US" sz="1200" dirty="0" err="1" smtClean="0">
                <a:cs typeface="DejaVu Sans"/>
              </a:rPr>
              <a:t>proporcionar</a:t>
            </a:r>
            <a:r>
              <a:rPr lang="en-US" sz="1200" dirty="0" smtClean="0">
                <a:cs typeface="DejaVu Sans"/>
              </a:rPr>
              <a:t> un </a:t>
            </a:r>
            <a:r>
              <a:rPr lang="en-US" sz="1200" dirty="0" err="1" smtClean="0">
                <a:cs typeface="DejaVu Sans"/>
              </a:rPr>
              <a:t>curso</a:t>
            </a:r>
            <a:r>
              <a:rPr lang="en-US" sz="1200" dirty="0" smtClean="0">
                <a:cs typeface="DejaVu Sans"/>
              </a:rPr>
              <a:t> </a:t>
            </a:r>
            <a:r>
              <a:rPr lang="en-US" sz="1200" dirty="0" err="1" smtClean="0">
                <a:cs typeface="DejaVu Sans"/>
              </a:rPr>
              <a:t>interactivo</a:t>
            </a:r>
            <a:r>
              <a:rPr lang="en-US" sz="1200" dirty="0" smtClean="0">
                <a:cs typeface="DejaVu Sans"/>
              </a:rPr>
              <a:t> de </a:t>
            </a:r>
            <a:r>
              <a:rPr lang="en-US" sz="1200" dirty="0" err="1" smtClean="0">
                <a:cs typeface="DejaVu Sans"/>
              </a:rPr>
              <a:t>Desarrollo</a:t>
            </a:r>
            <a:r>
              <a:rPr lang="en-US" sz="1200" dirty="0" smtClean="0">
                <a:cs typeface="DejaVu Sans"/>
              </a:rPr>
              <a:t> Personal en la </a:t>
            </a:r>
            <a:r>
              <a:rPr lang="en-US" sz="1200" dirty="0" err="1" smtClean="0">
                <a:cs typeface="DejaVu Sans"/>
              </a:rPr>
              <a:t>generación</a:t>
            </a:r>
            <a:r>
              <a:rPr lang="en-US" sz="1200" dirty="0" smtClean="0">
                <a:cs typeface="DejaVu Sans"/>
              </a:rPr>
              <a:t> de </a:t>
            </a:r>
            <a:r>
              <a:rPr lang="en-US" sz="1200" dirty="0" err="1" smtClean="0">
                <a:cs typeface="DejaVu Sans"/>
              </a:rPr>
              <a:t>mayores</a:t>
            </a:r>
            <a:r>
              <a:rPr lang="en-US" sz="1200" dirty="0" smtClean="0">
                <a:cs typeface="DejaVu Sans"/>
              </a:rPr>
              <a:t> de 65 </a:t>
            </a:r>
            <a:r>
              <a:rPr lang="en-US" sz="1200" dirty="0" err="1" smtClean="0">
                <a:cs typeface="DejaVu Sans"/>
              </a:rPr>
              <a:t>años</a:t>
            </a:r>
            <a:r>
              <a:rPr lang="en-US" sz="1200" dirty="0" smtClean="0">
                <a:cs typeface="DejaVu Sans"/>
              </a:rPr>
              <a:t>, </a:t>
            </a:r>
            <a:r>
              <a:rPr lang="en-US" sz="1200" dirty="0" err="1" smtClean="0">
                <a:cs typeface="DejaVu Sans"/>
              </a:rPr>
              <a:t>basado</a:t>
            </a:r>
            <a:r>
              <a:rPr lang="en-US" sz="1200" dirty="0" smtClean="0">
                <a:cs typeface="DejaVu Sans"/>
              </a:rPr>
              <a:t> en un </a:t>
            </a:r>
            <a:r>
              <a:rPr lang="en-US" sz="1200" dirty="0" err="1" smtClean="0">
                <a:cs typeface="DejaVu Sans"/>
              </a:rPr>
              <a:t>enfoque</a:t>
            </a:r>
            <a:r>
              <a:rPr lang="en-US" sz="1200" dirty="0" smtClean="0">
                <a:cs typeface="DejaVu Sans"/>
              </a:rPr>
              <a:t> </a:t>
            </a:r>
            <a:r>
              <a:rPr lang="en-US" sz="1200" dirty="0" err="1" smtClean="0">
                <a:cs typeface="DejaVu Sans"/>
              </a:rPr>
              <a:t>innovativo</a:t>
            </a:r>
            <a:r>
              <a:rPr lang="en-US" sz="1200" dirty="0" smtClean="0">
                <a:cs typeface="DejaVu Sans"/>
              </a:rPr>
              <a:t> y no formal. Las </a:t>
            </a:r>
            <a:r>
              <a:rPr lang="en-US" sz="1200" dirty="0" err="1" smtClean="0">
                <a:cs typeface="DejaVu Sans"/>
              </a:rPr>
              <a:t>actividades</a:t>
            </a:r>
            <a:r>
              <a:rPr lang="en-US" sz="1200" dirty="0" smtClean="0">
                <a:cs typeface="DejaVu Sans"/>
              </a:rPr>
              <a:t> de </a:t>
            </a:r>
            <a:r>
              <a:rPr lang="en-US" sz="1200" dirty="0" err="1" smtClean="0">
                <a:cs typeface="DejaVu Sans"/>
              </a:rPr>
              <a:t>aprendizaje</a:t>
            </a:r>
            <a:r>
              <a:rPr lang="en-US" sz="1200" dirty="0" smtClean="0">
                <a:cs typeface="DejaVu Sans"/>
              </a:rPr>
              <a:t> con los </a:t>
            </a:r>
            <a:r>
              <a:rPr lang="en-US" sz="1200" dirty="0" err="1" smtClean="0">
                <a:cs typeface="DejaVu Sans"/>
              </a:rPr>
              <a:t>mayores</a:t>
            </a:r>
            <a:r>
              <a:rPr lang="en-US" sz="1200" dirty="0" smtClean="0">
                <a:cs typeface="DejaVu Sans"/>
              </a:rPr>
              <a:t> </a:t>
            </a:r>
            <a:r>
              <a:rPr lang="en-US" sz="1200" dirty="0" err="1" smtClean="0">
                <a:cs typeface="DejaVu Sans"/>
              </a:rPr>
              <a:t>tendrán</a:t>
            </a:r>
            <a:r>
              <a:rPr lang="en-US" sz="1200" dirty="0" smtClean="0">
                <a:cs typeface="DejaVu Sans"/>
              </a:rPr>
              <a:t> </a:t>
            </a:r>
            <a:r>
              <a:rPr lang="en-US" sz="1200" dirty="0" err="1" smtClean="0">
                <a:cs typeface="DejaVu Sans"/>
              </a:rPr>
              <a:t>lugar</a:t>
            </a:r>
            <a:r>
              <a:rPr lang="en-US" sz="1200" dirty="0" smtClean="0">
                <a:cs typeface="DejaVu Sans"/>
              </a:rPr>
              <a:t> </a:t>
            </a:r>
            <a:r>
              <a:rPr lang="en-US" sz="1200" dirty="0" err="1" smtClean="0">
                <a:cs typeface="DejaVu Sans"/>
              </a:rPr>
              <a:t>mayoritariamente</a:t>
            </a:r>
            <a:r>
              <a:rPr lang="en-US" sz="1200" dirty="0" smtClean="0">
                <a:cs typeface="DejaVu Sans"/>
              </a:rPr>
              <a:t> en el exterior. </a:t>
            </a:r>
            <a:r>
              <a:rPr lang="en-US" sz="1200" dirty="0" err="1" smtClean="0">
                <a:cs typeface="DejaVu Sans"/>
              </a:rPr>
              <a:t>Mientras</a:t>
            </a:r>
            <a:r>
              <a:rPr lang="en-US" sz="1200" dirty="0" smtClean="0">
                <a:cs typeface="DejaVu Sans"/>
              </a:rPr>
              <a:t> </a:t>
            </a:r>
            <a:r>
              <a:rPr lang="en-US" sz="1200" dirty="0" err="1" smtClean="0">
                <a:cs typeface="DejaVu Sans"/>
              </a:rPr>
              <a:t>andan</a:t>
            </a:r>
            <a:r>
              <a:rPr lang="en-US" sz="1200" dirty="0" smtClean="0">
                <a:cs typeface="DejaVu Sans"/>
              </a:rPr>
              <a:t>, </a:t>
            </a:r>
            <a:r>
              <a:rPr lang="en-US" sz="1200" dirty="0" err="1" smtClean="0">
                <a:cs typeface="DejaVu Sans"/>
              </a:rPr>
              <a:t>explorarán</a:t>
            </a:r>
            <a:r>
              <a:rPr lang="en-US" sz="1200" dirty="0" smtClean="0">
                <a:cs typeface="DejaVu Sans"/>
              </a:rPr>
              <a:t> la </a:t>
            </a:r>
            <a:r>
              <a:rPr lang="en-US" sz="1200" dirty="0" err="1" smtClean="0">
                <a:cs typeface="DejaVu Sans"/>
              </a:rPr>
              <a:t>naturaleza</a:t>
            </a:r>
            <a:r>
              <a:rPr lang="en-US" sz="1200" dirty="0" smtClean="0">
                <a:cs typeface="DejaVu Sans"/>
              </a:rPr>
              <a:t> y a </a:t>
            </a:r>
            <a:r>
              <a:rPr lang="en-US" sz="1200" dirty="0" err="1" smtClean="0">
                <a:cs typeface="DejaVu Sans"/>
              </a:rPr>
              <a:t>sí</a:t>
            </a:r>
            <a:r>
              <a:rPr lang="en-US" sz="1200" dirty="0" smtClean="0">
                <a:cs typeface="DejaVu Sans"/>
              </a:rPr>
              <a:t> </a:t>
            </a:r>
            <a:r>
              <a:rPr lang="en-US" sz="1200" dirty="0" err="1" smtClean="0">
                <a:cs typeface="DejaVu Sans"/>
              </a:rPr>
              <a:t>mismos</a:t>
            </a:r>
            <a:r>
              <a:rPr lang="en-US" sz="1200" dirty="0" smtClean="0">
                <a:cs typeface="DejaVu Sans"/>
              </a:rPr>
              <a:t>, y </a:t>
            </a:r>
            <a:r>
              <a:rPr lang="en-US" sz="1200" dirty="0" err="1" smtClean="0">
                <a:cs typeface="DejaVu Sans"/>
              </a:rPr>
              <a:t>aprenderán</a:t>
            </a:r>
            <a:r>
              <a:rPr lang="en-US" sz="1200" dirty="0" smtClean="0">
                <a:cs typeface="DejaVu Sans"/>
              </a:rPr>
              <a:t> </a:t>
            </a:r>
            <a:r>
              <a:rPr lang="en-US" sz="1200" dirty="0" err="1" smtClean="0">
                <a:cs typeface="DejaVu Sans"/>
              </a:rPr>
              <a:t>sobre</a:t>
            </a:r>
            <a:r>
              <a:rPr lang="en-US" sz="1200" dirty="0" smtClean="0">
                <a:cs typeface="DejaVu Sans"/>
              </a:rPr>
              <a:t> el </a:t>
            </a:r>
            <a:r>
              <a:rPr lang="en-US" sz="1200" dirty="0" err="1" smtClean="0">
                <a:cs typeface="DejaVu Sans"/>
              </a:rPr>
              <a:t>funcionamiento</a:t>
            </a:r>
            <a:r>
              <a:rPr lang="en-US" sz="1200" dirty="0" smtClean="0">
                <a:cs typeface="DejaVu Sans"/>
              </a:rPr>
              <a:t> de la </a:t>
            </a:r>
            <a:r>
              <a:rPr lang="en-US" sz="1200" dirty="0" err="1" smtClean="0">
                <a:cs typeface="DejaVu Sans"/>
              </a:rPr>
              <a:t>mente</a:t>
            </a:r>
            <a:r>
              <a:rPr lang="en-US" sz="1200" dirty="0" smtClean="0">
                <a:cs typeface="DejaVu Sans"/>
              </a:rPr>
              <a:t> y el </a:t>
            </a:r>
            <a:r>
              <a:rPr lang="en-US" sz="1200" dirty="0" err="1" smtClean="0">
                <a:cs typeface="DejaVu Sans"/>
              </a:rPr>
              <a:t>cuerpo</a:t>
            </a:r>
            <a:r>
              <a:rPr lang="en-US" sz="1200" dirty="0" smtClean="0">
                <a:cs typeface="DejaVu Sans"/>
              </a:rPr>
              <a:t> </a:t>
            </a:r>
            <a:r>
              <a:rPr lang="en-US" sz="1200" dirty="0" err="1" smtClean="0">
                <a:cs typeface="DejaVu Sans"/>
              </a:rPr>
              <a:t>durante</a:t>
            </a:r>
            <a:r>
              <a:rPr lang="en-US" sz="1200" dirty="0" smtClean="0">
                <a:cs typeface="DejaVu Sans"/>
              </a:rPr>
              <a:t> los 65 </a:t>
            </a:r>
            <a:r>
              <a:rPr lang="en-US" sz="1200" dirty="0" err="1" smtClean="0">
                <a:cs typeface="DejaVu Sans"/>
              </a:rPr>
              <a:t>años</a:t>
            </a:r>
            <a:r>
              <a:rPr lang="en-US" sz="1200" dirty="0" smtClean="0">
                <a:cs typeface="DejaVu Sans"/>
              </a:rPr>
              <a:t> o </a:t>
            </a:r>
            <a:r>
              <a:rPr lang="en-US" sz="1200" dirty="0" err="1" smtClean="0">
                <a:cs typeface="DejaVu Sans"/>
              </a:rPr>
              <a:t>más</a:t>
            </a:r>
            <a:r>
              <a:rPr lang="en-US" sz="1200" dirty="0" smtClean="0">
                <a:cs typeface="DejaVu Sans"/>
              </a:rPr>
              <a:t>. </a:t>
            </a:r>
            <a:r>
              <a:rPr lang="en-US" sz="1200" dirty="0" err="1" smtClean="0">
                <a:cs typeface="DejaVu Sans"/>
              </a:rPr>
              <a:t>Además</a:t>
            </a:r>
            <a:r>
              <a:rPr lang="en-US" sz="1200" dirty="0" smtClean="0">
                <a:cs typeface="DejaVu Sans"/>
              </a:rPr>
              <a:t>, </a:t>
            </a:r>
            <a:r>
              <a:rPr lang="en-US" sz="1200" dirty="0" err="1" smtClean="0">
                <a:cs typeface="DejaVu Sans"/>
              </a:rPr>
              <a:t>practicarán</a:t>
            </a:r>
            <a:r>
              <a:rPr lang="en-US" sz="1200" dirty="0" smtClean="0">
                <a:cs typeface="DejaVu Sans"/>
              </a:rPr>
              <a:t> </a:t>
            </a:r>
            <a:r>
              <a:rPr lang="en-US" sz="1200" dirty="0" err="1" smtClean="0">
                <a:cs typeface="DejaVu Sans"/>
              </a:rPr>
              <a:t>varias</a:t>
            </a:r>
            <a:r>
              <a:rPr lang="en-US" sz="1200" dirty="0" smtClean="0">
                <a:cs typeface="DejaVu Sans"/>
              </a:rPr>
              <a:t> </a:t>
            </a:r>
            <a:r>
              <a:rPr lang="en-US" sz="1200" dirty="0" err="1" smtClean="0">
                <a:cs typeface="DejaVu Sans"/>
              </a:rPr>
              <a:t>técnicas</a:t>
            </a:r>
            <a:r>
              <a:rPr lang="en-US" sz="1200" dirty="0" smtClean="0">
                <a:cs typeface="DejaVu Sans"/>
              </a:rPr>
              <a:t> y </a:t>
            </a:r>
            <a:r>
              <a:rPr lang="en-US" sz="1200" dirty="0" err="1" smtClean="0">
                <a:cs typeface="DejaVu Sans"/>
              </a:rPr>
              <a:t>estrategias</a:t>
            </a:r>
            <a:r>
              <a:rPr lang="en-US" sz="1200" dirty="0" smtClean="0">
                <a:cs typeface="DejaVu Sans"/>
              </a:rPr>
              <a:t> de </a:t>
            </a:r>
            <a:r>
              <a:rPr lang="en-US" sz="1200" dirty="0" err="1" smtClean="0">
                <a:cs typeface="DejaVu Sans"/>
              </a:rPr>
              <a:t>comunicación</a:t>
            </a:r>
            <a:r>
              <a:rPr lang="en-US" sz="1200" dirty="0" smtClean="0">
                <a:cs typeface="DejaVu Sans"/>
              </a:rPr>
              <a:t> y al </a:t>
            </a:r>
            <a:r>
              <a:rPr lang="en-US" sz="1200" dirty="0" err="1" smtClean="0">
                <a:cs typeface="DejaVu Sans"/>
              </a:rPr>
              <a:t>mismo</a:t>
            </a:r>
            <a:r>
              <a:rPr lang="en-US" sz="1200" dirty="0" smtClean="0">
                <a:cs typeface="DejaVu Sans"/>
              </a:rPr>
              <a:t> </a:t>
            </a:r>
            <a:r>
              <a:rPr lang="en-US" sz="1200" dirty="0" err="1" smtClean="0">
                <a:cs typeface="DejaVu Sans"/>
              </a:rPr>
              <a:t>tiempo</a:t>
            </a:r>
            <a:r>
              <a:rPr lang="en-US" sz="1200" dirty="0" smtClean="0">
                <a:cs typeface="DejaVu Sans"/>
              </a:rPr>
              <a:t> </a:t>
            </a:r>
            <a:r>
              <a:rPr lang="en-US" sz="1200" dirty="0" err="1" smtClean="0">
                <a:cs typeface="DejaVu Sans"/>
              </a:rPr>
              <a:t>mejorarán</a:t>
            </a:r>
            <a:r>
              <a:rPr lang="en-US" sz="1200" dirty="0" smtClean="0">
                <a:cs typeface="DejaVu Sans"/>
              </a:rPr>
              <a:t> </a:t>
            </a:r>
            <a:r>
              <a:rPr lang="en-US" sz="1200" dirty="0" err="1" smtClean="0">
                <a:cs typeface="DejaVu Sans"/>
              </a:rPr>
              <a:t>su</a:t>
            </a:r>
            <a:r>
              <a:rPr lang="en-US" sz="1200" dirty="0" smtClean="0">
                <a:cs typeface="DejaVu Sans"/>
              </a:rPr>
              <a:t> </a:t>
            </a:r>
            <a:r>
              <a:rPr lang="en-US" sz="1200" dirty="0" err="1" smtClean="0">
                <a:cs typeface="DejaVu Sans"/>
              </a:rPr>
              <a:t>estilo</a:t>
            </a:r>
            <a:r>
              <a:rPr lang="en-US" sz="1200" dirty="0" smtClean="0">
                <a:cs typeface="DejaVu Sans"/>
              </a:rPr>
              <a:t> de </a:t>
            </a:r>
            <a:r>
              <a:rPr lang="en-US" sz="1200" dirty="0" err="1" smtClean="0">
                <a:cs typeface="DejaVu Sans"/>
              </a:rPr>
              <a:t>vida</a:t>
            </a:r>
            <a:r>
              <a:rPr lang="en-US" sz="1200" dirty="0" smtClean="0">
                <a:cs typeface="DejaVu Sans"/>
              </a:rPr>
              <a:t>.</a:t>
            </a:r>
          </a:p>
          <a:p>
            <a:r>
              <a:rPr lang="en-US" sz="1200" dirty="0" smtClean="0">
                <a:cs typeface="DejaVu Sans"/>
              </a:rPr>
              <a:t>Para el </a:t>
            </a:r>
            <a:r>
              <a:rPr lang="en-US" sz="1200" dirty="0" err="1" smtClean="0">
                <a:cs typeface="DejaVu Sans"/>
              </a:rPr>
              <a:t>reciente</a:t>
            </a:r>
            <a:r>
              <a:rPr lang="en-US" sz="1200" dirty="0" smtClean="0">
                <a:cs typeface="DejaVu Sans"/>
              </a:rPr>
              <a:t> </a:t>
            </a:r>
            <a:r>
              <a:rPr lang="en-US" sz="1200" dirty="0" err="1" smtClean="0">
                <a:cs typeface="DejaVu Sans"/>
              </a:rPr>
              <a:t>curso</a:t>
            </a:r>
            <a:r>
              <a:rPr lang="en-US" sz="1200" dirty="0" smtClean="0">
                <a:cs typeface="DejaVu Sans"/>
              </a:rPr>
              <a:t> de </a:t>
            </a:r>
            <a:r>
              <a:rPr lang="en-US" sz="1200" dirty="0" err="1" smtClean="0">
                <a:cs typeface="DejaVu Sans"/>
              </a:rPr>
              <a:t>caminar</a:t>
            </a:r>
            <a:r>
              <a:rPr lang="en-US" sz="1200" dirty="0" smtClean="0">
                <a:cs typeface="DejaVu Sans"/>
              </a:rPr>
              <a:t> y </a:t>
            </a:r>
            <a:r>
              <a:rPr lang="en-US" sz="1200" dirty="0" err="1" smtClean="0">
                <a:cs typeface="DejaVu Sans"/>
              </a:rPr>
              <a:t>hablar</a:t>
            </a:r>
            <a:r>
              <a:rPr lang="en-US" sz="1200" dirty="0" smtClean="0">
                <a:cs typeface="DejaVu Sans"/>
              </a:rPr>
              <a:t>, </a:t>
            </a:r>
            <a:r>
              <a:rPr lang="en-US" sz="1200" dirty="0" err="1" smtClean="0">
                <a:cs typeface="DejaVu Sans"/>
              </a:rPr>
              <a:t>estamos</a:t>
            </a:r>
            <a:r>
              <a:rPr lang="en-US" sz="1200" dirty="0" smtClean="0">
                <a:cs typeface="DejaVu Sans"/>
              </a:rPr>
              <a:t> </a:t>
            </a:r>
            <a:r>
              <a:rPr lang="en-US" sz="1200" dirty="0" err="1" smtClean="0">
                <a:cs typeface="DejaVu Sans"/>
              </a:rPr>
              <a:t>buscando</a:t>
            </a:r>
            <a:r>
              <a:rPr lang="en-US" sz="1200" dirty="0" smtClean="0">
                <a:cs typeface="DejaVu Sans"/>
              </a:rPr>
              <a:t> a un instructor </a:t>
            </a:r>
            <a:r>
              <a:rPr lang="en-US" sz="1200" dirty="0" err="1" smtClean="0">
                <a:cs typeface="DejaVu Sans"/>
              </a:rPr>
              <a:t>que</a:t>
            </a:r>
            <a:r>
              <a:rPr lang="en-US" sz="1200" dirty="0" smtClean="0">
                <a:cs typeface="DejaVu Sans"/>
              </a:rPr>
              <a:t> </a:t>
            </a:r>
            <a:r>
              <a:rPr lang="en-US" sz="1200" dirty="0" err="1" smtClean="0">
                <a:cs typeface="DejaVu Sans"/>
              </a:rPr>
              <a:t>tenga</a:t>
            </a:r>
            <a:r>
              <a:rPr lang="en-US" sz="1200" dirty="0" smtClean="0">
                <a:cs typeface="DejaVu Sans"/>
              </a:rPr>
              <a:t> </a:t>
            </a:r>
            <a:r>
              <a:rPr lang="en-US" sz="1200" dirty="0" err="1" smtClean="0">
                <a:cs typeface="DejaVu Sans"/>
              </a:rPr>
              <a:t>las</a:t>
            </a:r>
            <a:r>
              <a:rPr lang="en-US" sz="1200" dirty="0" smtClean="0">
                <a:cs typeface="DejaVu Sans"/>
              </a:rPr>
              <a:t> </a:t>
            </a:r>
            <a:r>
              <a:rPr lang="en-US" sz="1200" dirty="0" err="1" smtClean="0">
                <a:cs typeface="DejaVu Sans"/>
              </a:rPr>
              <a:t>siguientes</a:t>
            </a:r>
            <a:r>
              <a:rPr lang="en-US" sz="1200" dirty="0" smtClean="0">
                <a:cs typeface="DejaVu Sans"/>
              </a:rPr>
              <a:t> </a:t>
            </a:r>
            <a:r>
              <a:rPr lang="en-US" sz="1200" dirty="0" err="1" smtClean="0">
                <a:cs typeface="DejaVu Sans"/>
              </a:rPr>
              <a:t>competencias</a:t>
            </a:r>
            <a:r>
              <a:rPr lang="en-US" sz="1200" dirty="0" smtClean="0">
                <a:cs typeface="DejaVu Sans"/>
              </a:rPr>
              <a:t>:</a:t>
            </a:r>
          </a:p>
          <a:p>
            <a:pPr>
              <a:buFontTx/>
              <a:buChar char="-"/>
            </a:pPr>
            <a:r>
              <a:rPr lang="en-US" sz="1200" dirty="0" err="1" smtClean="0">
                <a:cs typeface="DejaVu Sans"/>
              </a:rPr>
              <a:t>Profesor</a:t>
            </a:r>
            <a:r>
              <a:rPr lang="en-US" sz="1200" dirty="0" smtClean="0">
                <a:cs typeface="DejaVu Sans"/>
              </a:rPr>
              <a:t>/instructor </a:t>
            </a:r>
            <a:r>
              <a:rPr lang="en-US" sz="1200" dirty="0" err="1" smtClean="0">
                <a:cs typeface="DejaVu Sans"/>
              </a:rPr>
              <a:t>independiente</a:t>
            </a:r>
            <a:r>
              <a:rPr lang="en-US" sz="1200" dirty="0" smtClean="0">
                <a:cs typeface="DejaVu Sans"/>
              </a:rPr>
              <a:t>, </a:t>
            </a:r>
            <a:r>
              <a:rPr lang="en-US" sz="1200" dirty="0" err="1" smtClean="0">
                <a:cs typeface="DejaVu Sans"/>
              </a:rPr>
              <a:t>comprometido</a:t>
            </a:r>
            <a:r>
              <a:rPr lang="en-US" sz="1200" dirty="0" smtClean="0">
                <a:cs typeface="DejaVu Sans"/>
              </a:rPr>
              <a:t> y </a:t>
            </a:r>
            <a:r>
              <a:rPr lang="en-US" sz="1200" dirty="0" err="1" smtClean="0">
                <a:cs typeface="DejaVu Sans"/>
              </a:rPr>
              <a:t>cualificado</a:t>
            </a:r>
            <a:r>
              <a:rPr lang="en-US" sz="1200" dirty="0" smtClean="0">
                <a:cs typeface="DejaVu Sans"/>
              </a:rPr>
              <a:t> </a:t>
            </a:r>
            <a:r>
              <a:rPr lang="en-US" sz="1200" dirty="0" err="1" smtClean="0">
                <a:cs typeface="DejaVu Sans"/>
              </a:rPr>
              <a:t>que</a:t>
            </a:r>
            <a:r>
              <a:rPr lang="en-US" sz="1200" dirty="0" smtClean="0">
                <a:cs typeface="DejaVu Sans"/>
              </a:rPr>
              <a:t> </a:t>
            </a:r>
            <a:r>
              <a:rPr lang="en-US" sz="1200" dirty="0" err="1" smtClean="0">
                <a:cs typeface="DejaVu Sans"/>
              </a:rPr>
              <a:t>tenga</a:t>
            </a:r>
            <a:r>
              <a:rPr lang="en-US" sz="1200" dirty="0" smtClean="0">
                <a:cs typeface="DejaVu Sans"/>
              </a:rPr>
              <a:t> </a:t>
            </a:r>
            <a:r>
              <a:rPr lang="en-US" sz="1200" dirty="0" err="1" smtClean="0">
                <a:cs typeface="DejaVu Sans"/>
              </a:rPr>
              <a:t>experiencia</a:t>
            </a:r>
            <a:r>
              <a:rPr lang="en-US" sz="1200" dirty="0" smtClean="0">
                <a:cs typeface="DejaVu Sans"/>
              </a:rPr>
              <a:t> </a:t>
            </a:r>
            <a:r>
              <a:rPr lang="en-US" sz="1200" dirty="0" err="1" smtClean="0">
                <a:cs typeface="DejaVu Sans"/>
              </a:rPr>
              <a:t>básica</a:t>
            </a:r>
            <a:r>
              <a:rPr lang="en-US" sz="1200" dirty="0" smtClean="0">
                <a:cs typeface="DejaVu Sans"/>
              </a:rPr>
              <a:t> en </a:t>
            </a:r>
            <a:r>
              <a:rPr lang="en-US" sz="1200" dirty="0" err="1" smtClean="0">
                <a:cs typeface="DejaVu Sans"/>
              </a:rPr>
              <a:t>biología</a:t>
            </a:r>
            <a:r>
              <a:rPr lang="en-US" sz="1200" dirty="0" smtClean="0">
                <a:cs typeface="DejaVu Sans"/>
              </a:rPr>
              <a:t> y </a:t>
            </a:r>
            <a:r>
              <a:rPr lang="en-US" sz="1200" dirty="0" err="1" smtClean="0">
                <a:cs typeface="DejaVu Sans"/>
              </a:rPr>
              <a:t>buen</a:t>
            </a:r>
            <a:r>
              <a:rPr lang="en-US" sz="1200" dirty="0" smtClean="0">
                <a:cs typeface="DejaVu Sans"/>
              </a:rPr>
              <a:t> </a:t>
            </a:r>
            <a:r>
              <a:rPr lang="en-US" sz="1200" dirty="0" err="1" smtClean="0">
                <a:cs typeface="DejaVu Sans"/>
              </a:rPr>
              <a:t>conocimiento</a:t>
            </a:r>
            <a:r>
              <a:rPr lang="en-US" sz="1200" dirty="0" smtClean="0">
                <a:cs typeface="DejaVu Sans"/>
              </a:rPr>
              <a:t> de </a:t>
            </a:r>
            <a:r>
              <a:rPr lang="en-US" sz="1200" dirty="0" err="1" smtClean="0">
                <a:cs typeface="DejaVu Sans"/>
              </a:rPr>
              <a:t>psicología</a:t>
            </a:r>
            <a:r>
              <a:rPr lang="en-US" sz="1200" dirty="0" smtClean="0">
                <a:cs typeface="DejaVu Sans"/>
              </a:rPr>
              <a:t>.</a:t>
            </a:r>
          </a:p>
          <a:p>
            <a:pPr>
              <a:buFontTx/>
              <a:buChar char="-"/>
            </a:pPr>
            <a:r>
              <a:rPr lang="en-US" sz="1200" dirty="0" err="1" smtClean="0">
                <a:cs typeface="DejaVu Sans"/>
              </a:rPr>
              <a:t>Habilidades</a:t>
            </a:r>
            <a:r>
              <a:rPr lang="en-US" sz="1200" dirty="0" smtClean="0">
                <a:cs typeface="DejaVu Sans"/>
              </a:rPr>
              <a:t> </a:t>
            </a:r>
            <a:r>
              <a:rPr lang="en-US" sz="1200" dirty="0" err="1" smtClean="0">
                <a:cs typeface="DejaVu Sans"/>
              </a:rPr>
              <a:t>comunivactivas</a:t>
            </a:r>
            <a:r>
              <a:rPr lang="en-US" sz="1200" dirty="0" smtClean="0">
                <a:cs typeface="DejaVu Sans"/>
              </a:rPr>
              <a:t> </a:t>
            </a:r>
            <a:r>
              <a:rPr lang="en-US" sz="1200" dirty="0" err="1" smtClean="0">
                <a:cs typeface="DejaVu Sans"/>
              </a:rPr>
              <a:t>avanzadas</a:t>
            </a:r>
            <a:r>
              <a:rPr lang="en-US" sz="1200" dirty="0" smtClean="0">
                <a:cs typeface="DejaVu Sans"/>
              </a:rPr>
              <a:t>, </a:t>
            </a:r>
            <a:r>
              <a:rPr lang="es-ES" sz="1200" dirty="0" smtClean="0">
                <a:cs typeface="DejaVu Sans"/>
              </a:rPr>
              <a:t>como negociar, resolver problemas, orientación del objetivo.</a:t>
            </a:r>
          </a:p>
          <a:p>
            <a:pPr>
              <a:buFontTx/>
              <a:buChar char="-"/>
            </a:pPr>
            <a:r>
              <a:rPr lang="es-ES" sz="1200" dirty="0" smtClean="0">
                <a:cs typeface="DejaVu Sans"/>
              </a:rPr>
              <a:t>Interesado en el método que proponemos (caminar y hablar).</a:t>
            </a:r>
          </a:p>
          <a:p>
            <a:pPr>
              <a:buFontTx/>
              <a:buChar char="-"/>
            </a:pPr>
            <a:r>
              <a:rPr lang="es-ES" sz="1200" dirty="0" smtClean="0">
                <a:cs typeface="DejaVu Sans"/>
              </a:rPr>
              <a:t>Habilidades de enseñanza y formación, preferiblemente con alumnos mayores.</a:t>
            </a:r>
          </a:p>
          <a:p>
            <a:pPr>
              <a:buFontTx/>
              <a:buChar char="-"/>
            </a:pPr>
            <a:r>
              <a:rPr lang="es-ES" sz="1200" dirty="0" smtClean="0">
                <a:cs typeface="DejaVu Sans"/>
              </a:rPr>
              <a:t>Muy buena condición física – para poder llevar a cabo las actividades físicas con los alumnos.</a:t>
            </a:r>
          </a:p>
          <a:p>
            <a:pPr>
              <a:buFontTx/>
              <a:buChar char="-"/>
            </a:pPr>
            <a:r>
              <a:rPr lang="es-ES" sz="1200" dirty="0" smtClean="0">
                <a:cs typeface="DejaVu Sans"/>
              </a:rPr>
              <a:t>Por lo menos 2 años de experiencia previa en el sector educativo (incluso como voluntario en organizaciones educativas)</a:t>
            </a:r>
          </a:p>
          <a:p>
            <a:r>
              <a:rPr lang="en-GB" sz="1200" dirty="0" err="1" smtClean="0">
                <a:cs typeface="DejaVu Sans"/>
              </a:rPr>
              <a:t>Después</a:t>
            </a:r>
            <a:r>
              <a:rPr lang="en-GB" sz="1200" dirty="0" smtClean="0">
                <a:cs typeface="DejaVu Sans"/>
              </a:rPr>
              <a:t> de </a:t>
            </a:r>
            <a:r>
              <a:rPr lang="en-GB" sz="1200" dirty="0" err="1" smtClean="0">
                <a:cs typeface="DejaVu Sans"/>
              </a:rPr>
              <a:t>una</a:t>
            </a:r>
            <a:r>
              <a:rPr lang="en-GB" sz="1200" dirty="0" smtClean="0">
                <a:cs typeface="DejaVu Sans"/>
              </a:rPr>
              <a:t> </a:t>
            </a:r>
            <a:r>
              <a:rPr lang="en-GB" sz="1200" dirty="0" err="1" smtClean="0">
                <a:cs typeface="DejaVu Sans"/>
              </a:rPr>
              <a:t>introducción</a:t>
            </a:r>
            <a:r>
              <a:rPr lang="en-GB" sz="1200" dirty="0" smtClean="0">
                <a:cs typeface="DejaVu Sans"/>
              </a:rPr>
              <a:t> </a:t>
            </a:r>
            <a:r>
              <a:rPr lang="en-GB" sz="1200" dirty="0" err="1" smtClean="0">
                <a:cs typeface="DejaVu Sans"/>
              </a:rPr>
              <a:t>breve</a:t>
            </a:r>
            <a:r>
              <a:rPr lang="en-GB" sz="1200" dirty="0" smtClean="0">
                <a:cs typeface="DejaVu Sans"/>
              </a:rPr>
              <a:t> al </a:t>
            </a:r>
            <a:r>
              <a:rPr lang="en-GB" sz="1200" dirty="0" err="1" smtClean="0">
                <a:cs typeface="DejaVu Sans"/>
              </a:rPr>
              <a:t>concepto</a:t>
            </a:r>
            <a:r>
              <a:rPr lang="en-GB" sz="1200" dirty="0" smtClean="0">
                <a:cs typeface="DejaVu Sans"/>
              </a:rPr>
              <a:t> y al material </a:t>
            </a:r>
            <a:r>
              <a:rPr lang="en-GB" sz="1200" dirty="0" err="1" smtClean="0">
                <a:cs typeface="DejaVu Sans"/>
              </a:rPr>
              <a:t>educativo</a:t>
            </a:r>
            <a:r>
              <a:rPr lang="en-GB" sz="1200" dirty="0" smtClean="0">
                <a:cs typeface="DejaVu Sans"/>
              </a:rPr>
              <a:t>, </a:t>
            </a:r>
            <a:r>
              <a:rPr lang="en-GB" sz="1200" dirty="0" err="1" smtClean="0">
                <a:cs typeface="DejaVu Sans"/>
              </a:rPr>
              <a:t>que</a:t>
            </a:r>
            <a:r>
              <a:rPr lang="en-GB" sz="1200" dirty="0" smtClean="0">
                <a:cs typeface="DejaVu Sans"/>
              </a:rPr>
              <a:t> </a:t>
            </a:r>
            <a:r>
              <a:rPr lang="en-GB" sz="1200" dirty="0" err="1" smtClean="0">
                <a:cs typeface="DejaVu Sans"/>
              </a:rPr>
              <a:t>consiste</a:t>
            </a:r>
            <a:r>
              <a:rPr lang="en-GB" sz="1200" dirty="0" smtClean="0">
                <a:cs typeface="DejaVu Sans"/>
              </a:rPr>
              <a:t> en 4 </a:t>
            </a:r>
            <a:r>
              <a:rPr lang="en-GB" sz="1200" dirty="0" err="1" smtClean="0">
                <a:cs typeface="DejaVu Sans"/>
              </a:rPr>
              <a:t>rutas</a:t>
            </a:r>
            <a:r>
              <a:rPr lang="en-GB" sz="1200" dirty="0" smtClean="0">
                <a:cs typeface="DejaVu Sans"/>
              </a:rPr>
              <a:t> en los </a:t>
            </a:r>
            <a:r>
              <a:rPr lang="en-GB" sz="1200" dirty="0" err="1" smtClean="0">
                <a:cs typeface="DejaVu Sans"/>
              </a:rPr>
              <a:t>que</a:t>
            </a:r>
            <a:r>
              <a:rPr lang="en-GB" sz="1200" dirty="0" smtClean="0">
                <a:cs typeface="DejaVu Sans"/>
              </a:rPr>
              <a:t> se </a:t>
            </a:r>
            <a:r>
              <a:rPr lang="en-GB" sz="1200" dirty="0" err="1" smtClean="0">
                <a:cs typeface="DejaVu Sans"/>
              </a:rPr>
              <a:t>tratan</a:t>
            </a:r>
            <a:r>
              <a:rPr lang="en-GB" sz="1200" dirty="0" smtClean="0">
                <a:cs typeface="DejaVu Sans"/>
              </a:rPr>
              <a:t> </a:t>
            </a:r>
            <a:r>
              <a:rPr lang="en-GB" sz="1200" dirty="0" err="1" smtClean="0">
                <a:cs typeface="DejaVu Sans"/>
              </a:rPr>
              <a:t>temas</a:t>
            </a:r>
            <a:r>
              <a:rPr lang="en-GB" sz="1200" dirty="0" smtClean="0">
                <a:cs typeface="DejaVu Sans"/>
              </a:rPr>
              <a:t> </a:t>
            </a:r>
            <a:r>
              <a:rPr lang="en-GB" sz="1200" dirty="0" err="1" smtClean="0">
                <a:cs typeface="DejaVu Sans"/>
              </a:rPr>
              <a:t>relevantes</a:t>
            </a:r>
            <a:r>
              <a:rPr lang="en-GB" sz="1200" dirty="0" smtClean="0">
                <a:cs typeface="DejaVu Sans"/>
              </a:rPr>
              <a:t> </a:t>
            </a:r>
            <a:r>
              <a:rPr lang="en-GB" sz="1200" dirty="0" err="1" smtClean="0">
                <a:cs typeface="DejaVu Sans"/>
              </a:rPr>
              <a:t>para</a:t>
            </a:r>
            <a:r>
              <a:rPr lang="en-GB" sz="1200" dirty="0" smtClean="0">
                <a:cs typeface="DejaVu Sans"/>
              </a:rPr>
              <a:t> los </a:t>
            </a:r>
            <a:r>
              <a:rPr lang="en-GB" sz="1200" dirty="0" err="1" smtClean="0">
                <a:cs typeface="DejaVu Sans"/>
              </a:rPr>
              <a:t>mayores</a:t>
            </a:r>
            <a:r>
              <a:rPr lang="en-GB" sz="1200" dirty="0" smtClean="0">
                <a:cs typeface="DejaVu Sans"/>
              </a:rPr>
              <a:t>, </a:t>
            </a:r>
            <a:r>
              <a:rPr lang="en-GB" sz="1200" dirty="0" err="1" smtClean="0">
                <a:cs typeface="DejaVu Sans"/>
              </a:rPr>
              <a:t>puedes</a:t>
            </a:r>
            <a:r>
              <a:rPr lang="en-GB" sz="1200" dirty="0" smtClean="0">
                <a:cs typeface="DejaVu Sans"/>
              </a:rPr>
              <a:t> </a:t>
            </a:r>
            <a:r>
              <a:rPr lang="en-GB" sz="1200" dirty="0" err="1" smtClean="0">
                <a:cs typeface="DejaVu Sans"/>
              </a:rPr>
              <a:t>empezar</a:t>
            </a:r>
            <a:r>
              <a:rPr lang="en-GB" sz="1200" dirty="0" smtClean="0">
                <a:cs typeface="DejaVu Sans"/>
              </a:rPr>
              <a:t>.</a:t>
            </a:r>
            <a:endParaRPr lang="en-US" sz="1200" dirty="0" smtClean="0">
              <a:cs typeface="DejaVu Sans"/>
            </a:endParaRPr>
          </a:p>
          <a:p>
            <a:r>
              <a:rPr lang="en-US" sz="1200" dirty="0" smtClean="0">
                <a:cs typeface="DejaVu Sans"/>
              </a:rPr>
              <a:t>Si </a:t>
            </a:r>
            <a:r>
              <a:rPr lang="en-US" sz="1200" dirty="0" err="1" smtClean="0">
                <a:cs typeface="DejaVu Sans"/>
              </a:rPr>
              <a:t>eres</a:t>
            </a:r>
            <a:r>
              <a:rPr lang="en-US" sz="1200" dirty="0" smtClean="0">
                <a:cs typeface="DejaVu Sans"/>
              </a:rPr>
              <a:t> un instructor, </a:t>
            </a:r>
            <a:r>
              <a:rPr lang="en-US" sz="1200" dirty="0" err="1" smtClean="0">
                <a:cs typeface="DejaVu Sans"/>
              </a:rPr>
              <a:t>te</a:t>
            </a:r>
            <a:r>
              <a:rPr lang="en-US" sz="1200" dirty="0" smtClean="0">
                <a:cs typeface="DejaVu Sans"/>
              </a:rPr>
              <a:t> </a:t>
            </a:r>
            <a:r>
              <a:rPr lang="en-US" sz="1200" dirty="0" err="1" smtClean="0">
                <a:cs typeface="DejaVu Sans"/>
              </a:rPr>
              <a:t>gusta</a:t>
            </a:r>
            <a:r>
              <a:rPr lang="en-US" sz="1200" dirty="0" smtClean="0">
                <a:cs typeface="DejaVu Sans"/>
              </a:rPr>
              <a:t> </a:t>
            </a:r>
            <a:r>
              <a:rPr lang="en-US" sz="1200" dirty="0" err="1" smtClean="0">
                <a:cs typeface="DejaVu Sans"/>
              </a:rPr>
              <a:t>asumir</a:t>
            </a:r>
            <a:r>
              <a:rPr lang="en-US" sz="1200" dirty="0" smtClean="0">
                <a:cs typeface="DejaVu Sans"/>
              </a:rPr>
              <a:t> </a:t>
            </a:r>
            <a:r>
              <a:rPr lang="en-US" sz="1200" dirty="0" err="1" smtClean="0">
                <a:cs typeface="DejaVu Sans"/>
              </a:rPr>
              <a:t>riesgos</a:t>
            </a:r>
            <a:r>
              <a:rPr lang="en-US" sz="1200" dirty="0" smtClean="0">
                <a:cs typeface="DejaVu Sans"/>
              </a:rPr>
              <a:t> y </a:t>
            </a:r>
            <a:r>
              <a:rPr lang="en-US" sz="1200" dirty="0" err="1" smtClean="0">
                <a:cs typeface="DejaVu Sans"/>
              </a:rPr>
              <a:t>estás</a:t>
            </a:r>
            <a:r>
              <a:rPr lang="en-US" sz="1200" dirty="0" smtClean="0">
                <a:cs typeface="DejaVu Sans"/>
              </a:rPr>
              <a:t> </a:t>
            </a:r>
            <a:r>
              <a:rPr lang="en-US" sz="1200" dirty="0" err="1" smtClean="0">
                <a:cs typeface="DejaVu Sans"/>
              </a:rPr>
              <a:t>interesado</a:t>
            </a:r>
            <a:r>
              <a:rPr lang="en-US" sz="1200" dirty="0" smtClean="0">
                <a:cs typeface="DejaVu Sans"/>
              </a:rPr>
              <a:t>, </a:t>
            </a:r>
            <a:r>
              <a:rPr lang="en-US" sz="1200" dirty="0" err="1" smtClean="0">
                <a:cs typeface="DejaVu Sans"/>
              </a:rPr>
              <a:t>por</a:t>
            </a:r>
            <a:r>
              <a:rPr lang="en-US" sz="1200" dirty="0" smtClean="0">
                <a:cs typeface="DejaVu Sans"/>
              </a:rPr>
              <a:t> </a:t>
            </a:r>
            <a:r>
              <a:rPr lang="en-US" sz="1200" dirty="0" err="1" smtClean="0">
                <a:cs typeface="DejaVu Sans"/>
              </a:rPr>
              <a:t>fabor</a:t>
            </a:r>
            <a:r>
              <a:rPr lang="en-US" sz="1200" dirty="0" smtClean="0">
                <a:cs typeface="DejaVu Sans"/>
              </a:rPr>
              <a:t>, </a:t>
            </a:r>
            <a:r>
              <a:rPr lang="en-US" sz="1200" dirty="0" err="1" smtClean="0">
                <a:cs typeface="DejaVu Sans"/>
              </a:rPr>
              <a:t>contáctanos</a:t>
            </a:r>
            <a:r>
              <a:rPr lang="en-US" sz="1200" dirty="0" smtClean="0">
                <a:cs typeface="DejaVu Sans"/>
              </a:rPr>
              <a:t> al: </a:t>
            </a:r>
            <a:r>
              <a:rPr lang="en-GB" sz="1200" dirty="0" smtClean="0"/>
              <a:t> Tel</a:t>
            </a:r>
            <a:r>
              <a:rPr lang="en-GB" sz="1200" dirty="0"/>
              <a:t>.: _____________________ </a:t>
            </a:r>
            <a:r>
              <a:rPr lang="en-GB" sz="1200" dirty="0" smtClean="0"/>
              <a:t>o </a:t>
            </a:r>
            <a:r>
              <a:rPr lang="en-GB" sz="1200" dirty="0" err="1" smtClean="0"/>
              <a:t>correo</a:t>
            </a:r>
            <a:r>
              <a:rPr lang="en-GB" sz="1200" dirty="0" smtClean="0"/>
              <a:t>: </a:t>
            </a:r>
            <a:r>
              <a:rPr lang="en-GB" sz="1200" dirty="0"/>
              <a:t>______________________</a:t>
            </a:r>
            <a:endParaRPr lang="de-DE" sz="1200" dirty="0"/>
          </a:p>
          <a:p>
            <a:endParaRPr lang="it-IT" sz="1200" dirty="0">
              <a:cs typeface="DejaVu Sans"/>
            </a:endParaRPr>
          </a:p>
          <a:p>
            <a:endParaRPr lang="it-IT" sz="1200" dirty="0">
              <a:cs typeface="DejaVu Sans"/>
            </a:endParaRPr>
          </a:p>
        </p:txBody>
      </p:sp>
      <p:pic>
        <p:nvPicPr>
          <p:cNvPr id="62471"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9" name="CasellaDiTesto 8"/>
          <p:cNvSpPr txBox="1"/>
          <p:nvPr/>
        </p:nvSpPr>
        <p:spPr>
          <a:xfrm>
            <a:off x="7066951" y="10232867"/>
            <a:ext cx="325730" cy="246221"/>
          </a:xfrm>
          <a:prstGeom prst="rect">
            <a:avLst/>
          </a:prstGeom>
          <a:noFill/>
        </p:spPr>
        <p:txBody>
          <a:bodyPr wrap="none" rtlCol="0">
            <a:spAutoFit/>
          </a:bodyPr>
          <a:lstStyle/>
          <a:p>
            <a:r>
              <a:rPr lang="it-IT" sz="1000" dirty="0" smtClean="0"/>
              <a:t>17</a:t>
            </a:r>
            <a:endParaRPr lang="it-IT" sz="1000" dirty="0"/>
          </a:p>
        </p:txBody>
      </p:sp>
      <p:sp>
        <p:nvSpPr>
          <p:cNvPr id="11"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marL="342900" indent="-342900"/>
            <a:r>
              <a:rPr lang="en-GB" b="1" dirty="0">
                <a:solidFill>
                  <a:srgbClr val="FFFFFF"/>
                </a:solidFill>
                <a:latin typeface="+mn-lt"/>
                <a:ea typeface="+mn-ea"/>
                <a:cs typeface="+mn-cs"/>
                <a:sym typeface="Arial"/>
              </a:rPr>
              <a:t>   	       </a:t>
            </a:r>
            <a:endParaRPr lang="en-GB" b="1" dirty="0" smtClean="0">
              <a:solidFill>
                <a:srgbClr val="FFFFFF"/>
              </a:solidFill>
              <a:latin typeface="+mn-lt"/>
              <a:ea typeface="+mn-ea"/>
              <a:cs typeface="+mn-cs"/>
              <a:sym typeface="Arial"/>
            </a:endParaRPr>
          </a:p>
          <a:p>
            <a:pPr marL="342900" indent="-342900"/>
            <a:r>
              <a:rPr lang="en-GB" sz="2000" dirty="0" smtClean="0">
                <a:solidFill>
                  <a:srgbClr val="000000"/>
                </a:solidFill>
                <a:latin typeface="+mj-lt"/>
                <a:ea typeface="+mn-ea"/>
                <a:cs typeface="+mn-cs"/>
                <a:sym typeface="Arial"/>
              </a:rPr>
              <a:t>18. </a:t>
            </a:r>
            <a:r>
              <a:rPr lang="it-IT" sz="2000" b="1" dirty="0" smtClean="0"/>
              <a:t>Búsqueda de la </a:t>
            </a:r>
          </a:p>
          <a:p>
            <a:pPr marL="342900" indent="-342900" algn="ctr"/>
            <a:r>
              <a:rPr lang="it-IT" sz="2000" b="1" dirty="0" smtClean="0"/>
              <a:t>descripción de trabajo (</a:t>
            </a:r>
            <a:r>
              <a:rPr lang="it-IT" sz="2000" dirty="0" smtClean="0"/>
              <a:t>Curso</a:t>
            </a:r>
            <a:r>
              <a:rPr lang="en-GB" sz="2000" dirty="0" smtClean="0">
                <a:solidFill>
                  <a:srgbClr val="000000"/>
                </a:solidFill>
                <a:sym typeface="Arial"/>
              </a:rPr>
              <a:t> 6 a 7)  </a:t>
            </a:r>
            <a:endParaRPr lang="en-GB" sz="2000" dirty="0" smtClean="0">
              <a:solidFill>
                <a:srgbClr val="000000"/>
              </a:solidFill>
            </a:endParaRPr>
          </a:p>
          <a:p>
            <a:pPr fontAlgn="auto">
              <a:spcBef>
                <a:spcPts val="0"/>
              </a:spcBef>
              <a:spcAft>
                <a:spcPts val="0"/>
              </a:spcAft>
              <a:defRPr>
                <a:solidFill>
                  <a:srgbClr val="FFFFFF"/>
                </a:solidFill>
              </a:defRPr>
            </a:pPr>
            <a:r>
              <a:rPr lang="en-GB" sz="2000" dirty="0" smtClean="0">
                <a:solidFill>
                  <a:srgbClr val="000000"/>
                </a:solidFill>
                <a:latin typeface="+mj-lt"/>
                <a:ea typeface="+mn-ea"/>
                <a:cs typeface="+mn-cs"/>
                <a:sym typeface="Arial"/>
              </a:rPr>
              <a:t>  </a:t>
            </a:r>
            <a:endParaRPr lang="en-GB" sz="2000" dirty="0">
              <a:solidFill>
                <a:srgbClr val="000000"/>
              </a:solidFill>
              <a:latin typeface="+mj-lt"/>
              <a:ea typeface="+mn-ea"/>
              <a:cs typeface="+mn-cs"/>
            </a:endParaRPr>
          </a:p>
        </p:txBody>
      </p:sp>
      <p:sp>
        <p:nvSpPr>
          <p:cNvPr id="62467"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62468"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62469"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62470" name="Rettangolo 6"/>
          <p:cNvSpPr>
            <a:spLocks noChangeArrowheads="1"/>
          </p:cNvSpPr>
          <p:nvPr/>
        </p:nvSpPr>
        <p:spPr bwMode="auto">
          <a:xfrm>
            <a:off x="968014" y="2579688"/>
            <a:ext cx="6225310" cy="461665"/>
          </a:xfrm>
          <a:prstGeom prst="rect">
            <a:avLst/>
          </a:prstGeom>
          <a:noFill/>
          <a:ln w="9525">
            <a:noFill/>
            <a:miter lim="800000"/>
            <a:headEnd/>
            <a:tailEnd/>
          </a:ln>
        </p:spPr>
        <p:txBody>
          <a:bodyPr wrap="square">
            <a:spAutoFit/>
          </a:bodyPr>
          <a:lstStyle/>
          <a:p>
            <a:endParaRPr lang="it-IT" sz="1200" dirty="0">
              <a:cs typeface="DejaVu Sans"/>
            </a:endParaRPr>
          </a:p>
          <a:p>
            <a:endParaRPr lang="it-IT" sz="1200" dirty="0">
              <a:cs typeface="DejaVu Sans"/>
            </a:endParaRPr>
          </a:p>
        </p:txBody>
      </p:sp>
      <p:pic>
        <p:nvPicPr>
          <p:cNvPr id="62471"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2" name="Rettangolo 1"/>
          <p:cNvSpPr/>
          <p:nvPr/>
        </p:nvSpPr>
        <p:spPr>
          <a:xfrm>
            <a:off x="701965" y="3024757"/>
            <a:ext cx="6059054" cy="4985980"/>
          </a:xfrm>
          <a:prstGeom prst="rect">
            <a:avLst/>
          </a:prstGeom>
        </p:spPr>
        <p:txBody>
          <a:bodyPr wrap="square">
            <a:spAutoFit/>
          </a:bodyPr>
          <a:lstStyle/>
          <a:p>
            <a:r>
              <a:rPr lang="it-IT" sz="1200" b="1" dirty="0" smtClean="0"/>
              <a:t>Curso 6 - </a:t>
            </a:r>
            <a:r>
              <a:rPr lang="fi-FI" sz="1200" b="1" dirty="0" smtClean="0"/>
              <a:t>Curso de Walk’n’Talk de recital de poesía </a:t>
            </a:r>
          </a:p>
          <a:p>
            <a:r>
              <a:rPr lang="it-IT" sz="1200" dirty="0" smtClean="0"/>
              <a:t>Lectura y Recital Poético – Sastamala Universidad Comunitaria está bscando un profesor de Arte que será responsable de encargarse y aplicar el nuevo currículo diseñado en el proyecto Walk’n’Talk. Ella o él serán responsables de usar las habilidades y técnicas para caminar, combinado con la expresión artística coherente con la universidad y la directriz del proyecto; para desarrollar comprensión y apreciación estéticas y un nuevo enfoque para la tradicional clase de enseñanza de técnicas  sobre la lectura poética. El Master en Artes Expresivas es preferente, junto con experiencia laboral y experiencia trabajando con alumnos adultos y mayores.</a:t>
            </a:r>
          </a:p>
          <a:p>
            <a:endParaRPr lang="it-IT" sz="1200" dirty="0" smtClean="0">
              <a:cs typeface="DejaVu Sans"/>
            </a:endParaRPr>
          </a:p>
          <a:p>
            <a:endParaRPr lang="it-IT" sz="1200" dirty="0" smtClean="0">
              <a:cs typeface="DejaVu Sans"/>
            </a:endParaRPr>
          </a:p>
          <a:p>
            <a:r>
              <a:rPr lang="it-IT" sz="1200" b="1" dirty="0" smtClean="0">
                <a:cs typeface="DejaVu Sans"/>
              </a:rPr>
              <a:t>Curso 7 – Walky Talky inglés</a:t>
            </a:r>
          </a:p>
          <a:p>
            <a:r>
              <a:rPr lang="it-IT" sz="1200" dirty="0" smtClean="0">
                <a:cs typeface="DejaVu Sans"/>
              </a:rPr>
              <a:t>Profesor/instructor para el curso de Walky Talky en inglés.</a:t>
            </a:r>
          </a:p>
          <a:p>
            <a:r>
              <a:rPr lang="it-IT" sz="1200" dirty="0" smtClean="0">
                <a:cs typeface="DejaVu Sans"/>
              </a:rPr>
              <a:t>Para el reciente curso de caminar y hablar, estamos buscando un instructor que tenga las siguientes competencias:</a:t>
            </a:r>
          </a:p>
          <a:p>
            <a:pPr>
              <a:buFontTx/>
              <a:buChar char="-"/>
            </a:pPr>
            <a:r>
              <a:rPr lang="it-IT" sz="1200" dirty="0" smtClean="0">
                <a:cs typeface="DejaVu Sans"/>
              </a:rPr>
              <a:t>Conocimiento de inglés; nivel B2 mínimo</a:t>
            </a:r>
          </a:p>
          <a:p>
            <a:pPr>
              <a:buFontTx/>
              <a:buChar char="-"/>
            </a:pPr>
            <a:r>
              <a:rPr lang="it-IT" sz="1200" dirty="0" smtClean="0">
                <a:cs typeface="DejaVu Sans"/>
              </a:rPr>
              <a:t>Habilidades sociales avanzadas, como negociar, </a:t>
            </a:r>
            <a:r>
              <a:rPr lang="es-ES" sz="1200" dirty="0" smtClean="0">
                <a:cs typeface="DejaVu Sans"/>
              </a:rPr>
              <a:t>resolver problemas, orientación del objetivo.</a:t>
            </a:r>
          </a:p>
          <a:p>
            <a:pPr>
              <a:buFontTx/>
              <a:buChar char="-"/>
            </a:pPr>
            <a:r>
              <a:rPr lang="es-ES" sz="1200" dirty="0" smtClean="0">
                <a:cs typeface="DejaVu Sans"/>
              </a:rPr>
              <a:t>Habilidades de enseñanza y formación, preferiblemente con alumnos mayores.</a:t>
            </a:r>
          </a:p>
          <a:p>
            <a:pPr>
              <a:buFontTx/>
              <a:buChar char="-"/>
            </a:pPr>
            <a:r>
              <a:rPr lang="it-IT" sz="1200" dirty="0" smtClean="0">
                <a:cs typeface="DejaVu Sans"/>
              </a:rPr>
              <a:t>Muy buena condición física – para poder llevar a cabo actividades físicas con los alumnos.</a:t>
            </a:r>
          </a:p>
          <a:p>
            <a:pPr>
              <a:buFontTx/>
              <a:buChar char="-"/>
            </a:pPr>
            <a:r>
              <a:rPr lang="it-IT" sz="1200" dirty="0" smtClean="0">
                <a:cs typeface="DejaVu Sans"/>
              </a:rPr>
              <a:t>Actitud activa y cooperativa</a:t>
            </a:r>
          </a:p>
          <a:p>
            <a:pPr>
              <a:buFontTx/>
              <a:buChar char="-"/>
            </a:pPr>
            <a:r>
              <a:rPr lang="it-IT" sz="1200" dirty="0" smtClean="0">
                <a:cs typeface="DejaVu Sans"/>
              </a:rPr>
              <a:t>Por lo menos 5 años de experiencia previa en el sector educativo.</a:t>
            </a:r>
          </a:p>
          <a:p>
            <a:endParaRPr lang="it-IT" sz="1200" b="1" dirty="0" smtClean="0">
              <a:cs typeface="DejaVu Sans"/>
            </a:endParaRPr>
          </a:p>
          <a:p>
            <a:endParaRPr lang="it-IT" sz="1200" b="1" dirty="0">
              <a:cs typeface="DejaVu Sans"/>
            </a:endParaRPr>
          </a:p>
          <a:p>
            <a:r>
              <a:rPr lang="it-IT" b="1" dirty="0">
                <a:solidFill>
                  <a:prstClr val="black"/>
                </a:solidFill>
                <a:latin typeface="ArialMT" charset="0"/>
              </a:rPr>
              <a:t> </a:t>
            </a:r>
            <a:endParaRPr lang="it-IT" dirty="0"/>
          </a:p>
        </p:txBody>
      </p:sp>
      <p:sp>
        <p:nvSpPr>
          <p:cNvPr id="11" name="CasellaDiTesto 10"/>
          <p:cNvSpPr txBox="1"/>
          <p:nvPr/>
        </p:nvSpPr>
        <p:spPr>
          <a:xfrm>
            <a:off x="7066951" y="10232867"/>
            <a:ext cx="325730" cy="246221"/>
          </a:xfrm>
          <a:prstGeom prst="rect">
            <a:avLst/>
          </a:prstGeom>
          <a:noFill/>
        </p:spPr>
        <p:txBody>
          <a:bodyPr wrap="none" rtlCol="0">
            <a:spAutoFit/>
          </a:bodyPr>
          <a:lstStyle/>
          <a:p>
            <a:r>
              <a:rPr lang="it-IT" sz="1000" dirty="0" smtClean="0"/>
              <a:t>18</a:t>
            </a:r>
            <a:endParaRPr lang="it-IT" sz="1000" dirty="0"/>
          </a:p>
        </p:txBody>
      </p:sp>
      <p:sp>
        <p:nvSpPr>
          <p:cNvPr id="12"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extLst>
      <p:ext uri="{BB962C8B-B14F-4D97-AF65-F5344CB8AC3E}">
        <p14:creationId xmlns:p14="http://schemas.microsoft.com/office/powerpoint/2010/main" xmlns="" val="18371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1"/>
          <p:cNvSpPr/>
          <p:nvPr/>
        </p:nvSpPr>
        <p:spPr>
          <a:xfrm>
            <a:off x="0" y="-4763"/>
            <a:ext cx="7556500" cy="2827338"/>
          </a:xfrm>
          <a:prstGeom prst="rect">
            <a:avLst/>
          </a:prstGeom>
          <a:solidFill>
            <a:srgbClr val="3AA430"/>
          </a:solidFill>
          <a:ln w="12600">
            <a:noFill/>
          </a:ln>
        </p:spPr>
        <p:style>
          <a:lnRef idx="0">
            <a:scrgbClr r="0" g="0" b="0"/>
          </a:lnRef>
          <a:fillRef idx="0">
            <a:scrgbClr r="0" g="0" b="0"/>
          </a:fillRef>
          <a:effectRef idx="0">
            <a:scrgbClr r="0" g="0" b="0"/>
          </a:effectRef>
          <a:fontRef idx="minor"/>
        </p:style>
      </p:sp>
      <p:sp>
        <p:nvSpPr>
          <p:cNvPr id="486" name="CustomShape 2"/>
          <p:cNvSpPr/>
          <p:nvPr/>
        </p:nvSpPr>
        <p:spPr>
          <a:xfrm>
            <a:off x="0" y="2698750"/>
            <a:ext cx="7556500" cy="858838"/>
          </a:xfrm>
          <a:prstGeom prst="rect">
            <a:avLst/>
          </a:prstGeom>
          <a:solidFill>
            <a:srgbClr val="FFCC00"/>
          </a:solidFill>
          <a:ln w="12600">
            <a:noFill/>
          </a:ln>
        </p:spPr>
        <p:style>
          <a:lnRef idx="0">
            <a:scrgbClr r="0" g="0" b="0"/>
          </a:lnRef>
          <a:fillRef idx="0">
            <a:scrgbClr r="0" g="0" b="0"/>
          </a:fillRef>
          <a:effectRef idx="0">
            <a:scrgbClr r="0" g="0" b="0"/>
          </a:effectRef>
          <a:fontRef idx="minor"/>
        </p:style>
      </p:sp>
      <p:sp>
        <p:nvSpPr>
          <p:cNvPr id="490" name="CustomShape 6"/>
          <p:cNvSpPr/>
          <p:nvPr/>
        </p:nvSpPr>
        <p:spPr>
          <a:xfrm>
            <a:off x="463550" y="4473575"/>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pic>
        <p:nvPicPr>
          <p:cNvPr id="31748" name="Immagine 42"/>
          <p:cNvPicPr>
            <a:picLocks noChangeAspect="1"/>
          </p:cNvPicPr>
          <p:nvPr/>
        </p:nvPicPr>
        <p:blipFill>
          <a:blip r:embed="rId3" cstate="print"/>
          <a:srcRect/>
          <a:stretch>
            <a:fillRect/>
          </a:stretch>
        </p:blipFill>
        <p:spPr bwMode="auto">
          <a:xfrm>
            <a:off x="4508500" y="896938"/>
            <a:ext cx="2978150" cy="2976562"/>
          </a:xfrm>
          <a:prstGeom prst="rect">
            <a:avLst/>
          </a:prstGeom>
          <a:noFill/>
          <a:ln w="9525">
            <a:noFill/>
            <a:miter lim="800000"/>
            <a:headEnd/>
            <a:tailEnd/>
          </a:ln>
        </p:spPr>
      </p:pic>
      <p:sp>
        <p:nvSpPr>
          <p:cNvPr id="31749" name="Rettangolo 1"/>
          <p:cNvSpPr>
            <a:spLocks noChangeArrowheads="1"/>
          </p:cNvSpPr>
          <p:nvPr/>
        </p:nvSpPr>
        <p:spPr bwMode="auto">
          <a:xfrm>
            <a:off x="633413" y="2965450"/>
            <a:ext cx="1152880" cy="400110"/>
          </a:xfrm>
          <a:prstGeom prst="rect">
            <a:avLst/>
          </a:prstGeom>
          <a:noFill/>
          <a:ln w="9525">
            <a:noFill/>
            <a:miter lim="800000"/>
            <a:headEnd/>
            <a:tailEnd/>
          </a:ln>
        </p:spPr>
        <p:txBody>
          <a:bodyPr wrap="none">
            <a:spAutoFit/>
          </a:bodyPr>
          <a:lstStyle/>
          <a:p>
            <a:r>
              <a:rPr lang="it-IT" sz="2000" dirty="0">
                <a:cs typeface="DejaVu Sans"/>
              </a:rPr>
              <a:t>1. </a:t>
            </a:r>
            <a:r>
              <a:rPr lang="it-IT" sz="2000" dirty="0" smtClean="0">
                <a:cs typeface="DejaVu Sans"/>
              </a:rPr>
              <a:t>Índice</a:t>
            </a:r>
            <a:endParaRPr lang="it-IT" sz="2000" dirty="0">
              <a:cs typeface="DejaVu Sans"/>
            </a:endParaRPr>
          </a:p>
        </p:txBody>
      </p:sp>
      <p:sp>
        <p:nvSpPr>
          <p:cNvPr id="31750" name="Shape 115"/>
          <p:cNvSpPr>
            <a:spLocks noChangeArrowheads="1"/>
          </p:cNvSpPr>
          <p:nvPr/>
        </p:nvSpPr>
        <p:spPr bwMode="auto">
          <a:xfrm>
            <a:off x="145459" y="679731"/>
            <a:ext cx="7559676" cy="1661993"/>
          </a:xfrm>
          <a:prstGeom prst="rect">
            <a:avLst/>
          </a:prstGeom>
          <a:noFill/>
          <a:ln w="12700">
            <a:noFill/>
            <a:miter lim="400000"/>
            <a:headEnd/>
            <a:tailEnd/>
          </a:ln>
        </p:spPr>
        <p:txBody>
          <a:bodyPr lIns="45719" rIns="45719">
            <a:spAutoFit/>
          </a:bodyPr>
          <a:lstStyle/>
          <a:p>
            <a:pPr algn="ctr"/>
            <a:r>
              <a:rPr lang="en-GB" sz="7200" b="1" baseline="30000" dirty="0" smtClean="0">
                <a:sym typeface="Arial" charset="0"/>
              </a:rPr>
              <a:t>Walk </a:t>
            </a:r>
            <a:r>
              <a:rPr lang="en-GB" sz="7200" b="1" baseline="30000" dirty="0">
                <a:sym typeface="Arial" charset="0"/>
              </a:rPr>
              <a:t>and Talk</a:t>
            </a:r>
          </a:p>
          <a:p>
            <a:r>
              <a:rPr lang="es-ES" b="1" dirty="0" smtClean="0"/>
              <a:t>Directriz de la Gestión y Comunicación</a:t>
            </a:r>
          </a:p>
          <a:p>
            <a:r>
              <a:rPr lang="es-ES" b="1" dirty="0" smtClean="0"/>
              <a:t> de la Parte Interesada </a:t>
            </a:r>
            <a:endParaRPr lang="en-GB" sz="5400" b="1" baseline="30000" dirty="0">
              <a:sym typeface="Arial" charset="0"/>
            </a:endParaRPr>
          </a:p>
        </p:txBody>
      </p:sp>
      <p:sp>
        <p:nvSpPr>
          <p:cNvPr id="31751" name="Rettangolo 2"/>
          <p:cNvSpPr>
            <a:spLocks noChangeArrowheads="1"/>
          </p:cNvSpPr>
          <p:nvPr/>
        </p:nvSpPr>
        <p:spPr bwMode="auto">
          <a:xfrm>
            <a:off x="736375" y="4397375"/>
            <a:ext cx="6750274" cy="5262979"/>
          </a:xfrm>
          <a:prstGeom prst="rect">
            <a:avLst/>
          </a:prstGeom>
          <a:noFill/>
          <a:ln w="9525">
            <a:noFill/>
            <a:miter lim="800000"/>
            <a:headEnd/>
            <a:tailEnd/>
          </a:ln>
        </p:spPr>
        <p:txBody>
          <a:bodyPr wrap="square">
            <a:spAutoFit/>
          </a:bodyPr>
          <a:lstStyle/>
          <a:p>
            <a:pPr marL="342900" indent="-342900">
              <a:buFontTx/>
              <a:buAutoNum type="arabicPeriod"/>
            </a:pPr>
            <a:r>
              <a:rPr lang="it-IT" sz="1600" b="1" dirty="0" smtClean="0"/>
              <a:t>Índice</a:t>
            </a:r>
            <a:endParaRPr lang="it-IT" sz="1600" b="1" dirty="0"/>
          </a:p>
          <a:p>
            <a:pPr marL="342900" indent="-342900">
              <a:buFontTx/>
              <a:buAutoNum type="arabicPeriod"/>
            </a:pPr>
            <a:r>
              <a:rPr lang="it-IT" sz="1600" b="1" dirty="0" smtClean="0"/>
              <a:t>Introducción</a:t>
            </a:r>
            <a:r>
              <a:rPr lang="it-IT" sz="1600" dirty="0" smtClean="0"/>
              <a:t> </a:t>
            </a:r>
            <a:endParaRPr lang="it-IT" sz="1600" dirty="0"/>
          </a:p>
          <a:p>
            <a:pPr marL="342900" indent="-342900">
              <a:buFontTx/>
              <a:buAutoNum type="arabicPeriod"/>
            </a:pPr>
            <a:r>
              <a:rPr lang="it-IT" sz="1600" b="1" dirty="0" smtClean="0"/>
              <a:t>Plantilla del folleto</a:t>
            </a:r>
            <a:endParaRPr lang="it-IT" sz="1600" b="1" dirty="0"/>
          </a:p>
          <a:p>
            <a:pPr marL="342900" indent="-342900">
              <a:buFontTx/>
              <a:buAutoNum type="arabicPeriod"/>
            </a:pPr>
            <a:r>
              <a:rPr lang="it-IT" sz="1600" b="1" dirty="0" smtClean="0"/>
              <a:t>Texto Publicitario para el catálogo del curso </a:t>
            </a:r>
            <a:r>
              <a:rPr lang="it-IT" sz="1600" dirty="0" smtClean="0"/>
              <a:t>(Curso 1 a 4)</a:t>
            </a:r>
            <a:endParaRPr lang="it-IT" sz="1600" dirty="0"/>
          </a:p>
          <a:p>
            <a:pPr marL="342900" indent="-342900">
              <a:buFontTx/>
              <a:buAutoNum type="arabicPeriod"/>
            </a:pPr>
            <a:r>
              <a:rPr lang="it-IT" sz="1600" b="1" dirty="0" smtClean="0"/>
              <a:t>Texto Publicitario para el catálogo del </a:t>
            </a:r>
            <a:r>
              <a:rPr lang="it-IT" sz="1600" dirty="0" smtClean="0"/>
              <a:t>(Curso 5 a </a:t>
            </a:r>
            <a:r>
              <a:rPr lang="it-IT" sz="1600" dirty="0"/>
              <a:t>7</a:t>
            </a:r>
            <a:r>
              <a:rPr lang="it-IT" sz="1600" dirty="0" smtClean="0"/>
              <a:t>)</a:t>
            </a:r>
            <a:endParaRPr lang="it-IT" sz="1600" b="1" dirty="0"/>
          </a:p>
          <a:p>
            <a:pPr marL="342900" indent="-342900">
              <a:buFontTx/>
              <a:buAutoNum type="arabicPeriod"/>
            </a:pPr>
            <a:r>
              <a:rPr lang="it-IT" sz="1600" b="1" dirty="0" smtClean="0"/>
              <a:t>Plantilla del folleto para los responsables</a:t>
            </a:r>
            <a:endParaRPr lang="it-IT" sz="1600" b="1" dirty="0"/>
          </a:p>
          <a:p>
            <a:pPr marL="342900" indent="-342900">
              <a:buFontTx/>
              <a:buAutoNum type="arabicPeriod"/>
            </a:pPr>
            <a:r>
              <a:rPr lang="it-IT" sz="1600" b="1" dirty="0" smtClean="0"/>
              <a:t>Texto del folleto (</a:t>
            </a:r>
            <a:r>
              <a:rPr lang="it-IT" sz="1600" dirty="0" smtClean="0"/>
              <a:t>Curso 1 a </a:t>
            </a:r>
            <a:r>
              <a:rPr lang="it-IT" sz="1600" dirty="0"/>
              <a:t>5)</a:t>
            </a:r>
          </a:p>
          <a:p>
            <a:pPr marL="342900" indent="-342900">
              <a:buFontTx/>
              <a:buAutoNum type="arabicPeriod"/>
            </a:pPr>
            <a:r>
              <a:rPr lang="it-IT" sz="1600" b="1" dirty="0" smtClean="0"/>
              <a:t>Texto del folleto (</a:t>
            </a:r>
            <a:r>
              <a:rPr lang="it-IT" sz="1600" dirty="0" smtClean="0"/>
              <a:t>Curso 6 a 7)</a:t>
            </a:r>
            <a:endParaRPr lang="it-IT" sz="1600" dirty="0"/>
          </a:p>
          <a:p>
            <a:pPr marL="342900" indent="-342900">
              <a:buFontTx/>
              <a:buAutoNum type="arabicPeriod"/>
            </a:pPr>
            <a:r>
              <a:rPr lang="it-IT" sz="1600" b="1" dirty="0" smtClean="0"/>
              <a:t>Plantilla del póster</a:t>
            </a:r>
            <a:endParaRPr lang="it-IT" sz="1600" b="1" dirty="0"/>
          </a:p>
          <a:p>
            <a:pPr marL="342900" indent="-342900">
              <a:buFontTx/>
              <a:buAutoNum type="arabicPeriod"/>
            </a:pPr>
            <a:r>
              <a:rPr lang="it-IT" sz="1600" b="1" dirty="0" smtClean="0"/>
              <a:t>Texto del póster (</a:t>
            </a:r>
            <a:r>
              <a:rPr lang="it-IT" sz="1600" dirty="0" smtClean="0"/>
              <a:t>Curso 1 a 5)</a:t>
            </a:r>
            <a:endParaRPr lang="it-IT" sz="1600" dirty="0"/>
          </a:p>
          <a:p>
            <a:pPr marL="342900" indent="-342900">
              <a:buFontTx/>
              <a:buAutoNum type="arabicPeriod"/>
            </a:pPr>
            <a:r>
              <a:rPr lang="it-IT" sz="1600" b="1" dirty="0" smtClean="0"/>
              <a:t>Texto del póster (</a:t>
            </a:r>
            <a:r>
              <a:rPr lang="it-IT" sz="1600" dirty="0" smtClean="0"/>
              <a:t>Curso 6 a </a:t>
            </a:r>
            <a:r>
              <a:rPr lang="it-IT" sz="1600" dirty="0"/>
              <a:t>7</a:t>
            </a:r>
            <a:r>
              <a:rPr lang="it-IT" sz="1600" dirty="0" smtClean="0"/>
              <a:t>)</a:t>
            </a:r>
            <a:endParaRPr lang="it-IT" sz="1600" b="1" dirty="0"/>
          </a:p>
          <a:p>
            <a:pPr marL="342900" indent="-342900">
              <a:buFontTx/>
              <a:buAutoNum type="arabicPeriod"/>
            </a:pPr>
            <a:r>
              <a:rPr lang="it-IT" sz="1600" b="1" dirty="0" smtClean="0"/>
              <a:t>Plantilla del comunicado de prensa</a:t>
            </a:r>
            <a:endParaRPr lang="it-IT" sz="1600" b="1" dirty="0"/>
          </a:p>
          <a:p>
            <a:pPr marL="342900" indent="-342900">
              <a:buFontTx/>
              <a:buAutoNum type="arabicPeriod"/>
            </a:pPr>
            <a:r>
              <a:rPr lang="it-IT" sz="1600" b="1" dirty="0" smtClean="0"/>
              <a:t>Texto del comunicado de prensa</a:t>
            </a:r>
            <a:r>
              <a:rPr lang="it-IT" sz="1600" dirty="0" smtClean="0"/>
              <a:t> </a:t>
            </a:r>
            <a:r>
              <a:rPr lang="it-IT" sz="1600" b="1" dirty="0" smtClean="0"/>
              <a:t>(</a:t>
            </a:r>
            <a:r>
              <a:rPr lang="it-IT" sz="1600" dirty="0" smtClean="0"/>
              <a:t>Curso 1 a 3)</a:t>
            </a:r>
            <a:endParaRPr lang="it-IT" sz="1600" dirty="0"/>
          </a:p>
          <a:p>
            <a:pPr marL="342900" indent="-342900">
              <a:buFontTx/>
              <a:buAutoNum type="arabicPeriod"/>
            </a:pPr>
            <a:r>
              <a:rPr lang="it-IT" sz="1600" b="1" dirty="0" smtClean="0"/>
              <a:t>Texto del comunicado de prensa (</a:t>
            </a:r>
            <a:r>
              <a:rPr lang="it-IT" sz="1600" dirty="0" smtClean="0"/>
              <a:t>Curso 4 a </a:t>
            </a:r>
            <a:r>
              <a:rPr lang="it-IT" sz="1600" dirty="0"/>
              <a:t>5</a:t>
            </a:r>
            <a:r>
              <a:rPr lang="it-IT" sz="1600" dirty="0" smtClean="0"/>
              <a:t>)</a:t>
            </a:r>
          </a:p>
          <a:p>
            <a:pPr marL="342900" indent="-342900">
              <a:buFontTx/>
              <a:buAutoNum type="arabicPeriod"/>
            </a:pPr>
            <a:r>
              <a:rPr lang="it-IT" sz="1600" b="1" dirty="0" smtClean="0"/>
              <a:t>Texto del comunicado de prensa (</a:t>
            </a:r>
            <a:r>
              <a:rPr lang="it-IT" sz="1600" dirty="0" smtClean="0"/>
              <a:t>Curso 6 a </a:t>
            </a:r>
            <a:r>
              <a:rPr lang="it-IT" sz="1600" dirty="0"/>
              <a:t>7</a:t>
            </a:r>
            <a:r>
              <a:rPr lang="it-IT" sz="1600" dirty="0" smtClean="0"/>
              <a:t>)</a:t>
            </a:r>
          </a:p>
          <a:p>
            <a:pPr marL="342900" indent="-342900">
              <a:buFontTx/>
              <a:buAutoNum type="arabicPeriod"/>
            </a:pPr>
            <a:r>
              <a:rPr lang="it-IT" sz="1600" b="1" dirty="0" smtClean="0"/>
              <a:t>Búsqueda de la descripción de trabajo (</a:t>
            </a:r>
            <a:r>
              <a:rPr lang="it-IT" sz="1600" dirty="0" smtClean="0"/>
              <a:t>Curso 1 a 3)</a:t>
            </a:r>
            <a:endParaRPr lang="it-IT" sz="1600" b="1" dirty="0"/>
          </a:p>
          <a:p>
            <a:r>
              <a:rPr lang="it-IT" sz="1600" b="1" dirty="0" smtClean="0"/>
              <a:t>17. Búsqueda de la descripción de trabajo (</a:t>
            </a:r>
            <a:r>
              <a:rPr lang="it-IT" sz="1600" dirty="0" smtClean="0"/>
              <a:t>Curso 4 a </a:t>
            </a:r>
            <a:r>
              <a:rPr lang="it-IT" sz="1600" dirty="0"/>
              <a:t>5)</a:t>
            </a:r>
          </a:p>
          <a:p>
            <a:r>
              <a:rPr lang="it-IT" sz="1600" b="1" dirty="0" smtClean="0"/>
              <a:t>18. Búsqueda de la descripción de trabajo (</a:t>
            </a:r>
            <a:r>
              <a:rPr lang="it-IT" sz="1600" dirty="0" smtClean="0"/>
              <a:t>Curso 6 a </a:t>
            </a:r>
            <a:r>
              <a:rPr lang="it-IT" sz="1600" dirty="0"/>
              <a:t>7</a:t>
            </a:r>
            <a:r>
              <a:rPr lang="it-IT" sz="1600" dirty="0" smtClean="0"/>
              <a:t>)</a:t>
            </a:r>
            <a:endParaRPr lang="it-IT" sz="1600" dirty="0"/>
          </a:p>
          <a:p>
            <a:r>
              <a:rPr lang="it-IT" sz="1600" b="1" dirty="0" smtClean="0"/>
              <a:t>19. Solicitud de Evaluación/Feedback</a:t>
            </a:r>
            <a:r>
              <a:rPr lang="it-IT" sz="1600" dirty="0" smtClean="0"/>
              <a:t> (para participantes)</a:t>
            </a:r>
          </a:p>
          <a:p>
            <a:r>
              <a:rPr lang="it-IT" sz="1600" b="1" dirty="0" smtClean="0"/>
              <a:t>20. Solicitud de Evaluación/Feedback </a:t>
            </a:r>
            <a:r>
              <a:rPr lang="it-IT" sz="1600" dirty="0" smtClean="0"/>
              <a:t>(para instructores/educadores)</a:t>
            </a:r>
            <a:endParaRPr lang="it-IT" sz="1600" dirty="0"/>
          </a:p>
          <a:p>
            <a:r>
              <a:rPr lang="it-IT" sz="1600" b="1" dirty="0" smtClean="0"/>
              <a:t>21. Certificado de participación</a:t>
            </a:r>
            <a:endParaRPr lang="it-IT" sz="1600" dirty="0"/>
          </a:p>
        </p:txBody>
      </p:sp>
      <p:sp>
        <p:nvSpPr>
          <p:cNvPr id="47" name="CustomShape 6"/>
          <p:cNvSpPr/>
          <p:nvPr/>
        </p:nvSpPr>
        <p:spPr>
          <a:xfrm>
            <a:off x="463550" y="4973638"/>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48" name="CustomShape 6"/>
          <p:cNvSpPr/>
          <p:nvPr/>
        </p:nvSpPr>
        <p:spPr>
          <a:xfrm>
            <a:off x="463550" y="5219700"/>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49" name="CustomShape 6"/>
          <p:cNvSpPr/>
          <p:nvPr/>
        </p:nvSpPr>
        <p:spPr>
          <a:xfrm>
            <a:off x="463550" y="5461000"/>
            <a:ext cx="169863" cy="176213"/>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0" name="CustomShape 6"/>
          <p:cNvSpPr/>
          <p:nvPr/>
        </p:nvSpPr>
        <p:spPr>
          <a:xfrm>
            <a:off x="463550" y="5699125"/>
            <a:ext cx="169863" cy="176213"/>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1" name="CustomShape 6"/>
          <p:cNvSpPr/>
          <p:nvPr/>
        </p:nvSpPr>
        <p:spPr>
          <a:xfrm>
            <a:off x="463550" y="5937250"/>
            <a:ext cx="169863" cy="176213"/>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2" name="CustomShape 6"/>
          <p:cNvSpPr/>
          <p:nvPr/>
        </p:nvSpPr>
        <p:spPr>
          <a:xfrm>
            <a:off x="463550" y="6186488"/>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3" name="CustomShape 6"/>
          <p:cNvSpPr/>
          <p:nvPr/>
        </p:nvSpPr>
        <p:spPr>
          <a:xfrm>
            <a:off x="463550" y="6427788"/>
            <a:ext cx="169863" cy="176212"/>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4" name="CustomShape 6"/>
          <p:cNvSpPr/>
          <p:nvPr/>
        </p:nvSpPr>
        <p:spPr>
          <a:xfrm>
            <a:off x="463550" y="6667500"/>
            <a:ext cx="169863" cy="176213"/>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5" name="CustomShape 6"/>
          <p:cNvSpPr/>
          <p:nvPr/>
        </p:nvSpPr>
        <p:spPr>
          <a:xfrm>
            <a:off x="463550" y="6910388"/>
            <a:ext cx="169863" cy="176212"/>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6" name="CustomShape 6"/>
          <p:cNvSpPr/>
          <p:nvPr/>
        </p:nvSpPr>
        <p:spPr>
          <a:xfrm>
            <a:off x="463550" y="7173913"/>
            <a:ext cx="169863" cy="176212"/>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7" name="CustomShape 6"/>
          <p:cNvSpPr/>
          <p:nvPr/>
        </p:nvSpPr>
        <p:spPr>
          <a:xfrm>
            <a:off x="463550" y="7416800"/>
            <a:ext cx="169863" cy="176213"/>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8" name="CustomShape 6"/>
          <p:cNvSpPr/>
          <p:nvPr/>
        </p:nvSpPr>
        <p:spPr>
          <a:xfrm>
            <a:off x="463550" y="7654925"/>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59" name="CustomShape 6"/>
          <p:cNvSpPr/>
          <p:nvPr/>
        </p:nvSpPr>
        <p:spPr>
          <a:xfrm>
            <a:off x="463550" y="4722813"/>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60" name="CustomShape 32"/>
          <p:cNvSpPr/>
          <p:nvPr/>
        </p:nvSpPr>
        <p:spPr>
          <a:xfrm>
            <a:off x="1379991" y="10166986"/>
            <a:ext cx="5942158" cy="1317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a:sym typeface="Arial" charset="0"/>
            </a:endParaRPr>
          </a:p>
        </p:txBody>
      </p:sp>
      <p:sp>
        <p:nvSpPr>
          <p:cNvPr id="61" name="CustomShape 6"/>
          <p:cNvSpPr/>
          <p:nvPr/>
        </p:nvSpPr>
        <p:spPr>
          <a:xfrm>
            <a:off x="463550" y="7900988"/>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pic>
        <p:nvPicPr>
          <p:cNvPr id="31767" name="Immagine 26"/>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25" name="CustomShape 6"/>
          <p:cNvSpPr/>
          <p:nvPr/>
        </p:nvSpPr>
        <p:spPr>
          <a:xfrm>
            <a:off x="463550" y="8153400"/>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26" name="CustomShape 6"/>
          <p:cNvSpPr/>
          <p:nvPr/>
        </p:nvSpPr>
        <p:spPr>
          <a:xfrm>
            <a:off x="463550" y="8386763"/>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28" name="CustomShape 6"/>
          <p:cNvSpPr/>
          <p:nvPr/>
        </p:nvSpPr>
        <p:spPr>
          <a:xfrm>
            <a:off x="463550" y="8639175"/>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29" name="CustomShape 6"/>
          <p:cNvSpPr/>
          <p:nvPr/>
        </p:nvSpPr>
        <p:spPr>
          <a:xfrm>
            <a:off x="463550" y="8863013"/>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2" name="CasellaDiTesto 1"/>
          <p:cNvSpPr txBox="1"/>
          <p:nvPr/>
        </p:nvSpPr>
        <p:spPr>
          <a:xfrm>
            <a:off x="7066951" y="10232867"/>
            <a:ext cx="255198" cy="246221"/>
          </a:xfrm>
          <a:prstGeom prst="rect">
            <a:avLst/>
          </a:prstGeom>
          <a:noFill/>
        </p:spPr>
        <p:txBody>
          <a:bodyPr wrap="none" rtlCol="0">
            <a:spAutoFit/>
          </a:bodyPr>
          <a:lstStyle/>
          <a:p>
            <a:r>
              <a:rPr lang="it-IT" sz="1000" dirty="0" smtClean="0"/>
              <a:t>1</a:t>
            </a:r>
            <a:endParaRPr lang="it-IT" sz="1000" dirty="0"/>
          </a:p>
        </p:txBody>
      </p:sp>
      <p:sp>
        <p:nvSpPr>
          <p:cNvPr id="30" name="CustomShape 6"/>
          <p:cNvSpPr/>
          <p:nvPr/>
        </p:nvSpPr>
        <p:spPr>
          <a:xfrm>
            <a:off x="463550" y="9124270"/>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
        <p:nvSpPr>
          <p:cNvPr id="31" name="CustomShape 6"/>
          <p:cNvSpPr/>
          <p:nvPr/>
        </p:nvSpPr>
        <p:spPr>
          <a:xfrm>
            <a:off x="463550" y="9352871"/>
            <a:ext cx="169863" cy="174625"/>
          </a:xfrm>
          <a:prstGeom prst="ellipse">
            <a:avLst/>
          </a:prstGeom>
          <a:solidFill>
            <a:srgbClr val="3CA533"/>
          </a:solidFill>
          <a:ln w="12600">
            <a:solidFill>
              <a:srgbClr val="FFCC0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126"/>
          <p:cNvSpPr>
            <a:spLocks noChangeArrowheads="1"/>
          </p:cNvSpPr>
          <p:nvPr/>
        </p:nvSpPr>
        <p:spPr bwMode="auto">
          <a:xfrm>
            <a:off x="0" y="1703388"/>
            <a:ext cx="7556500" cy="876300"/>
          </a:xfrm>
          <a:prstGeom prst="rect">
            <a:avLst/>
          </a:prstGeom>
          <a:solidFill>
            <a:srgbClr val="FFCC00"/>
          </a:solidFill>
          <a:ln w="12700">
            <a:noFill/>
            <a:miter lim="400000"/>
            <a:headEnd/>
            <a:tailEnd/>
          </a:ln>
        </p:spPr>
        <p:txBody>
          <a:bodyPr lIns="45719" rIns="45719" anchor="ctr"/>
          <a:lstStyle/>
          <a:p>
            <a:r>
              <a:rPr lang="en-GB" sz="2000" dirty="0" smtClean="0">
                <a:solidFill>
                  <a:srgbClr val="000000"/>
                </a:solidFill>
                <a:cs typeface="DejaVu Sans"/>
                <a:sym typeface="Arial" charset="0"/>
              </a:rPr>
              <a:t>19. </a:t>
            </a:r>
            <a:r>
              <a:rPr lang="it-IT" sz="2000" b="1" dirty="0" smtClean="0"/>
              <a:t>Solicitud de Evaluación/Feedback</a:t>
            </a:r>
            <a:r>
              <a:rPr lang="it-IT" sz="2000" dirty="0" smtClean="0"/>
              <a:t> </a:t>
            </a:r>
          </a:p>
          <a:p>
            <a:r>
              <a:rPr lang="it-IT" sz="2000" dirty="0" smtClean="0"/>
              <a:t>		(para participantes)</a:t>
            </a:r>
            <a:endParaRPr lang="en-GB" sz="2000" dirty="0">
              <a:solidFill>
                <a:srgbClr val="000000"/>
              </a:solidFill>
              <a:cs typeface="DejaVu Sans"/>
            </a:endParaRPr>
          </a:p>
        </p:txBody>
      </p:sp>
      <p:sp>
        <p:nvSpPr>
          <p:cNvPr id="64515"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64516"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64517"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pic>
        <p:nvPicPr>
          <p:cNvPr id="64518"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64519" name="CasellaDiTesto 8"/>
          <p:cNvSpPr txBox="1">
            <a:spLocks noChangeArrowheads="1"/>
          </p:cNvSpPr>
          <p:nvPr/>
        </p:nvSpPr>
        <p:spPr bwMode="auto">
          <a:xfrm>
            <a:off x="201613" y="2659780"/>
            <a:ext cx="7105650" cy="523875"/>
          </a:xfrm>
          <a:prstGeom prst="rect">
            <a:avLst/>
          </a:prstGeom>
          <a:noFill/>
          <a:ln w="9525">
            <a:noFill/>
            <a:miter lim="800000"/>
            <a:headEnd/>
            <a:tailEnd/>
          </a:ln>
        </p:spPr>
        <p:txBody>
          <a:bodyPr>
            <a:spAutoFit/>
          </a:bodyPr>
          <a:lstStyle/>
          <a:p>
            <a:pPr algn="ctr"/>
            <a:r>
              <a:rPr lang="it-IT" sz="1400" b="1" dirty="0" smtClean="0">
                <a:cs typeface="DejaVu Sans"/>
              </a:rPr>
              <a:t>SOLICITUD DE EVALUACIÓN/FEEDBACKEVALUATION </a:t>
            </a:r>
            <a:r>
              <a:rPr lang="it-IT" sz="1400" b="1" dirty="0">
                <a:cs typeface="DejaVu Sans"/>
              </a:rPr>
              <a:t>FEEDBACK FORM </a:t>
            </a:r>
          </a:p>
          <a:p>
            <a:pPr algn="ctr"/>
            <a:r>
              <a:rPr lang="it-IT" sz="1400" b="1" dirty="0">
                <a:cs typeface="DejaVu Sans"/>
              </a:rPr>
              <a:t>FOR </a:t>
            </a:r>
            <a:r>
              <a:rPr lang="it-IT" sz="1400" b="1" dirty="0" smtClean="0">
                <a:cs typeface="DejaVu Sans"/>
              </a:rPr>
              <a:t>PARTICIPANTS</a:t>
            </a:r>
            <a:endParaRPr lang="it-IT" sz="1400" b="1" dirty="0">
              <a:cs typeface="DejaVu Sans"/>
            </a:endParaRPr>
          </a:p>
        </p:txBody>
      </p:sp>
      <p:sp>
        <p:nvSpPr>
          <p:cNvPr id="64520" name="Rettangolo 12"/>
          <p:cNvSpPr>
            <a:spLocks noChangeArrowheads="1"/>
          </p:cNvSpPr>
          <p:nvPr/>
        </p:nvSpPr>
        <p:spPr bwMode="auto">
          <a:xfrm>
            <a:off x="441325" y="3254256"/>
            <a:ext cx="2135777" cy="276999"/>
          </a:xfrm>
          <a:prstGeom prst="rect">
            <a:avLst/>
          </a:prstGeom>
          <a:noFill/>
          <a:ln w="9525">
            <a:noFill/>
            <a:miter lim="800000"/>
            <a:headEnd/>
            <a:tailEnd/>
          </a:ln>
        </p:spPr>
        <p:txBody>
          <a:bodyPr wrap="none">
            <a:spAutoFit/>
          </a:bodyPr>
          <a:lstStyle/>
          <a:p>
            <a:r>
              <a:rPr lang="it-IT" sz="1200" b="1" dirty="0" smtClean="0">
                <a:cs typeface="DejaVu Sans"/>
              </a:rPr>
              <a:t>EVALUACIÓN DEL CURSO</a:t>
            </a:r>
            <a:endParaRPr lang="it-IT" sz="1200" b="1" dirty="0">
              <a:cs typeface="DejaVu Sans"/>
            </a:endParaRPr>
          </a:p>
        </p:txBody>
      </p:sp>
      <p:sp>
        <p:nvSpPr>
          <p:cNvPr id="64521" name="Rettangolo 13"/>
          <p:cNvSpPr>
            <a:spLocks noChangeArrowheads="1"/>
          </p:cNvSpPr>
          <p:nvPr/>
        </p:nvSpPr>
        <p:spPr bwMode="auto">
          <a:xfrm>
            <a:off x="752475" y="3489175"/>
            <a:ext cx="5932488" cy="646331"/>
          </a:xfrm>
          <a:prstGeom prst="rect">
            <a:avLst/>
          </a:prstGeom>
          <a:noFill/>
          <a:ln w="9525">
            <a:noFill/>
            <a:miter lim="800000"/>
            <a:headEnd/>
            <a:tailEnd/>
          </a:ln>
        </p:spPr>
        <p:txBody>
          <a:bodyPr>
            <a:spAutoFit/>
          </a:bodyPr>
          <a:lstStyle/>
          <a:p>
            <a:r>
              <a:rPr lang="it-IT" sz="1200" dirty="0" smtClean="0">
                <a:cs typeface="DejaVu Sans"/>
              </a:rPr>
              <a:t>Introducción: este cuestionario está intencionado a medir el nivel de satisfacción después de la sesión específica de este curso en el que acabas de participar, y también para que reflexiones sobre los posibles aspectos que no están incluidos</a:t>
            </a:r>
            <a:endParaRPr lang="it-IT" sz="1200" dirty="0">
              <a:cs typeface="DejaVu Sans"/>
            </a:endParaRPr>
          </a:p>
        </p:txBody>
      </p:sp>
      <p:sp>
        <p:nvSpPr>
          <p:cNvPr id="64522" name="Rettangolo 14"/>
          <p:cNvSpPr>
            <a:spLocks noChangeArrowheads="1"/>
          </p:cNvSpPr>
          <p:nvPr/>
        </p:nvSpPr>
        <p:spPr bwMode="auto">
          <a:xfrm>
            <a:off x="752475" y="4118288"/>
            <a:ext cx="3778250" cy="1015663"/>
          </a:xfrm>
          <a:prstGeom prst="rect">
            <a:avLst/>
          </a:prstGeom>
          <a:noFill/>
          <a:ln w="9525">
            <a:noFill/>
            <a:miter lim="800000"/>
            <a:headEnd/>
            <a:tailEnd/>
          </a:ln>
        </p:spPr>
        <p:txBody>
          <a:bodyPr>
            <a:spAutoFit/>
          </a:bodyPr>
          <a:lstStyle/>
          <a:p>
            <a:r>
              <a:rPr lang="it-IT" sz="1200" dirty="0" smtClean="0">
                <a:cs typeface="DejaVu Sans"/>
              </a:rPr>
              <a:t>Información biográfica (opcional)</a:t>
            </a:r>
            <a:endParaRPr lang="it-IT" sz="1200" dirty="0">
              <a:cs typeface="DejaVu Sans"/>
            </a:endParaRPr>
          </a:p>
          <a:p>
            <a:r>
              <a:rPr lang="it-IT" sz="1200" dirty="0" smtClean="0">
                <a:cs typeface="DejaVu Sans"/>
              </a:rPr>
              <a:t>Edad: ______</a:t>
            </a:r>
            <a:endParaRPr lang="it-IT" sz="1200" dirty="0">
              <a:cs typeface="DejaVu Sans"/>
            </a:endParaRPr>
          </a:p>
          <a:p>
            <a:r>
              <a:rPr lang="it-IT" sz="1200" dirty="0" smtClean="0">
                <a:cs typeface="DejaVu Sans"/>
              </a:rPr>
              <a:t>Sexo: HOMBRE MUJER</a:t>
            </a:r>
            <a:endParaRPr lang="it-IT" sz="1200" dirty="0">
              <a:cs typeface="DejaVu Sans"/>
            </a:endParaRPr>
          </a:p>
          <a:p>
            <a:r>
              <a:rPr lang="it-IT" sz="1200" dirty="0" smtClean="0">
                <a:cs typeface="DejaVu Sans"/>
              </a:rPr>
              <a:t>¿Cómo de familiar te resulta el tema de este curso?</a:t>
            </a:r>
          </a:p>
          <a:p>
            <a:r>
              <a:rPr lang="is-IS" sz="1200" dirty="0" smtClean="0">
                <a:cs typeface="DejaVu Sans"/>
              </a:rPr>
              <a:t>…................................................................................</a:t>
            </a:r>
            <a:endParaRPr lang="it-IT" sz="1200" dirty="0">
              <a:cs typeface="DejaVu Sans"/>
            </a:endParaRPr>
          </a:p>
        </p:txBody>
      </p:sp>
      <p:sp>
        <p:nvSpPr>
          <p:cNvPr id="16" name="Rettangolo 15"/>
          <p:cNvSpPr/>
          <p:nvPr/>
        </p:nvSpPr>
        <p:spPr>
          <a:xfrm>
            <a:off x="538163" y="5804008"/>
            <a:ext cx="6303962" cy="1938992"/>
          </a:xfrm>
          <a:prstGeom prst="rect">
            <a:avLst/>
          </a:prstGeom>
        </p:spPr>
        <p:txBody>
          <a:bodyPr wrap="square">
            <a:spAutoFit/>
          </a:bodyPr>
          <a:lstStyle/>
          <a:p>
            <a:pPr marL="171450" indent="-171450" fontAlgn="auto">
              <a:spcBef>
                <a:spcPts val="0"/>
              </a:spcBef>
              <a:spcAft>
                <a:spcPts val="0"/>
              </a:spcAft>
              <a:buFontTx/>
              <a:buChar char="-"/>
              <a:defRPr/>
            </a:pPr>
            <a:r>
              <a:rPr lang="it-IT" sz="1200" dirty="0" smtClean="0"/>
              <a:t>¿El curso de Walk’n’Talk ha cumplido con tus expectativas?</a:t>
            </a:r>
          </a:p>
          <a:p>
            <a:pPr marL="171450" indent="-171450" fontAlgn="auto">
              <a:spcBef>
                <a:spcPts val="0"/>
              </a:spcBef>
              <a:spcAft>
                <a:spcPts val="0"/>
              </a:spcAft>
              <a:defRPr/>
            </a:pPr>
            <a:r>
              <a:rPr lang="it-IT" sz="1200" dirty="0" smtClean="0">
                <a:latin typeface="+mn-lt"/>
                <a:ea typeface="+mn-ea"/>
                <a:cs typeface="+mn-cs"/>
              </a:rPr>
              <a:t>Si no es así, explica el porqué debajo.</a:t>
            </a:r>
            <a:endParaRPr lang="it-IT" sz="1200" dirty="0">
              <a:latin typeface="+mn-lt"/>
              <a:ea typeface="+mn-ea"/>
              <a:cs typeface="+mn-cs"/>
            </a:endParaRPr>
          </a:p>
          <a:p>
            <a:pPr marL="171450" indent="-171450" fontAlgn="auto">
              <a:spcBef>
                <a:spcPts val="0"/>
              </a:spcBef>
              <a:spcAft>
                <a:spcPts val="0"/>
              </a:spcAft>
              <a:buFontTx/>
              <a:buChar char="-"/>
              <a:defRPr/>
            </a:pPr>
            <a:r>
              <a:rPr lang="it-IT" sz="1200" dirty="0" smtClean="0">
                <a:latin typeface="+mn-lt"/>
                <a:ea typeface="+mn-ea"/>
                <a:cs typeface="+mn-cs"/>
              </a:rPr>
              <a:t>¿Fue estructurado de manera clara?</a:t>
            </a:r>
          </a:p>
          <a:p>
            <a:pPr marL="171450" indent="-171450" fontAlgn="auto">
              <a:spcBef>
                <a:spcPts val="0"/>
              </a:spcBef>
              <a:spcAft>
                <a:spcPts val="0"/>
              </a:spcAft>
              <a:defRPr/>
            </a:pPr>
            <a:r>
              <a:rPr lang="it-IT" sz="1200" dirty="0" smtClean="0">
                <a:latin typeface="+mn-lt"/>
                <a:ea typeface="+mn-ea"/>
                <a:cs typeface="+mn-cs"/>
              </a:rPr>
              <a:t>Si no es así, ¿puedes explicar el porqué?</a:t>
            </a:r>
            <a:endParaRPr lang="it-IT" sz="1200" dirty="0">
              <a:latin typeface="+mn-lt"/>
              <a:ea typeface="+mn-ea"/>
              <a:cs typeface="+mn-cs"/>
            </a:endParaRPr>
          </a:p>
          <a:p>
            <a:pPr marL="171450" indent="-171450" fontAlgn="auto">
              <a:spcBef>
                <a:spcPts val="0"/>
              </a:spcBef>
              <a:spcAft>
                <a:spcPts val="0"/>
              </a:spcAft>
              <a:buFontTx/>
              <a:buChar char="-"/>
              <a:defRPr/>
            </a:pPr>
            <a:r>
              <a:rPr lang="it-IT" sz="1200" dirty="0" smtClean="0">
                <a:latin typeface="+mn-lt"/>
                <a:ea typeface="+mn-ea"/>
                <a:cs typeface="+mn-cs"/>
              </a:rPr>
              <a:t>¿Fue útil el material del curso?</a:t>
            </a:r>
          </a:p>
          <a:p>
            <a:pPr marL="171450" indent="-171450" fontAlgn="auto">
              <a:spcBef>
                <a:spcPts val="0"/>
              </a:spcBef>
              <a:spcAft>
                <a:spcPts val="0"/>
              </a:spcAft>
              <a:buFontTx/>
              <a:buChar char="-"/>
              <a:defRPr/>
            </a:pPr>
            <a:r>
              <a:rPr lang="it-IT" sz="1200" dirty="0" smtClean="0">
                <a:latin typeface="+mn-lt"/>
                <a:ea typeface="+mn-ea"/>
                <a:cs typeface="+mn-cs"/>
              </a:rPr>
              <a:t>¿Mejoró el trabajo realizado en las sesiones tu conocimiento </a:t>
            </a:r>
          </a:p>
          <a:p>
            <a:pPr marL="171450" indent="-171450" fontAlgn="auto">
              <a:spcBef>
                <a:spcPts val="0"/>
              </a:spcBef>
              <a:spcAft>
                <a:spcPts val="0"/>
              </a:spcAft>
              <a:defRPr/>
            </a:pPr>
            <a:r>
              <a:rPr lang="it-IT" sz="1200" dirty="0" smtClean="0">
                <a:latin typeface="+mn-lt"/>
                <a:ea typeface="+mn-ea"/>
                <a:cs typeface="+mn-cs"/>
              </a:rPr>
              <a:t>sobre el tema del curso?</a:t>
            </a:r>
          </a:p>
          <a:p>
            <a:pPr marL="171450" indent="-171450" fontAlgn="auto">
              <a:spcBef>
                <a:spcPts val="0"/>
              </a:spcBef>
              <a:spcAft>
                <a:spcPts val="0"/>
              </a:spcAft>
              <a:buFontTx/>
              <a:buChar char="-"/>
              <a:defRPr/>
            </a:pPr>
            <a:r>
              <a:rPr lang="it-IT" sz="1200" dirty="0" smtClean="0"/>
              <a:t>¿Cómo calificarías el conocimiento adquirido después del curso?</a:t>
            </a:r>
          </a:p>
          <a:p>
            <a:pPr marL="171450" indent="-171450" fontAlgn="auto">
              <a:spcBef>
                <a:spcPts val="0"/>
              </a:spcBef>
              <a:spcAft>
                <a:spcPts val="0"/>
              </a:spcAft>
              <a:buFontTx/>
              <a:buChar char="-"/>
              <a:defRPr/>
            </a:pPr>
            <a:r>
              <a:rPr lang="it-IT" sz="1200" dirty="0" smtClean="0"/>
              <a:t>¿Cómo calificarías las habilidades adquiridas después del curso?</a:t>
            </a:r>
          </a:p>
          <a:p>
            <a:pPr marL="171450" indent="-171450" fontAlgn="auto">
              <a:spcBef>
                <a:spcPts val="0"/>
              </a:spcBef>
              <a:spcAft>
                <a:spcPts val="0"/>
              </a:spcAft>
              <a:buFontTx/>
              <a:buChar char="-"/>
              <a:defRPr/>
            </a:pPr>
            <a:r>
              <a:rPr lang="it-IT" sz="1200" dirty="0" smtClean="0"/>
              <a:t>¿Cuál es tu postura en referencia al curso?</a:t>
            </a:r>
          </a:p>
        </p:txBody>
      </p:sp>
      <p:sp>
        <p:nvSpPr>
          <p:cNvPr id="64524" name="Rettangolo 16"/>
          <p:cNvSpPr>
            <a:spLocks noChangeArrowheads="1"/>
          </p:cNvSpPr>
          <p:nvPr/>
        </p:nvSpPr>
        <p:spPr bwMode="auto">
          <a:xfrm>
            <a:off x="934439" y="8281358"/>
            <a:ext cx="6132512" cy="1754326"/>
          </a:xfrm>
          <a:prstGeom prst="rect">
            <a:avLst/>
          </a:prstGeom>
          <a:noFill/>
          <a:ln w="9525">
            <a:noFill/>
            <a:miter lim="800000"/>
            <a:headEnd/>
            <a:tailEnd/>
          </a:ln>
        </p:spPr>
        <p:txBody>
          <a:bodyPr wrap="square">
            <a:spAutoFit/>
          </a:bodyPr>
          <a:lstStyle/>
          <a:p>
            <a:r>
              <a:rPr lang="it-IT" sz="1200" dirty="0" smtClean="0">
                <a:cs typeface="DejaVu Sans"/>
              </a:rPr>
              <a:t>COMENTARIOS GENERALES-ESPECÍFICOS/SUGERENCIAS SOBRE LAS PREGUNTAS ANTERIORES</a:t>
            </a:r>
          </a:p>
          <a:p>
            <a:r>
              <a:rPr lang="en-US" sz="1200" dirty="0" smtClean="0"/>
              <a:t>¿Hay </a:t>
            </a:r>
            <a:r>
              <a:rPr lang="en-US" sz="1200" dirty="0" err="1" smtClean="0"/>
              <a:t>algún</a:t>
            </a:r>
            <a:r>
              <a:rPr lang="en-US" sz="1200" dirty="0" smtClean="0"/>
              <a:t> </a:t>
            </a:r>
            <a:r>
              <a:rPr lang="en-US" sz="1200" dirty="0" err="1" smtClean="0"/>
              <a:t>aspecto</a:t>
            </a:r>
            <a:r>
              <a:rPr lang="en-US" sz="1200" dirty="0" smtClean="0"/>
              <a:t> </a:t>
            </a:r>
            <a:r>
              <a:rPr lang="en-US" sz="1200" dirty="0" err="1" smtClean="0"/>
              <a:t>que</a:t>
            </a:r>
            <a:r>
              <a:rPr lang="en-US" sz="1200" dirty="0" smtClean="0"/>
              <a:t> </a:t>
            </a:r>
            <a:r>
              <a:rPr lang="en-US" sz="1200" dirty="0" err="1" smtClean="0"/>
              <a:t>quieras</a:t>
            </a:r>
            <a:r>
              <a:rPr lang="en-US" sz="1200" dirty="0" smtClean="0"/>
              <a:t> </a:t>
            </a:r>
            <a:r>
              <a:rPr lang="en-US" sz="1200" dirty="0" err="1" smtClean="0"/>
              <a:t>comentar</a:t>
            </a:r>
            <a:r>
              <a:rPr lang="en-US" sz="1200" dirty="0" smtClean="0"/>
              <a:t>?</a:t>
            </a:r>
            <a:endParaRPr lang="it-IT" sz="1200" dirty="0">
              <a:latin typeface="+mn-lt"/>
              <a:ea typeface="+mn-ea"/>
              <a:cs typeface="+mn-cs"/>
            </a:endParaRPr>
          </a:p>
          <a:p>
            <a:r>
              <a:rPr lang="it-IT" sz="1200" dirty="0" smtClean="0">
                <a:cs typeface="DejaVu Sans"/>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it-IT" sz="1200" dirty="0">
              <a:cs typeface="DejaVu Sans"/>
            </a:endParaRPr>
          </a:p>
        </p:txBody>
      </p:sp>
      <p:pic>
        <p:nvPicPr>
          <p:cNvPr id="64525" name="Immagine 17"/>
          <p:cNvPicPr>
            <a:picLocks noChangeAspect="1"/>
          </p:cNvPicPr>
          <p:nvPr/>
        </p:nvPicPr>
        <p:blipFill>
          <a:blip r:embed="rId5" cstate="print"/>
          <a:srcRect/>
          <a:stretch>
            <a:fillRect/>
          </a:stretch>
        </p:blipFill>
        <p:spPr bwMode="auto">
          <a:xfrm>
            <a:off x="5238750" y="4977442"/>
            <a:ext cx="1828201" cy="3180283"/>
          </a:xfrm>
          <a:prstGeom prst="rect">
            <a:avLst/>
          </a:prstGeom>
          <a:noFill/>
          <a:ln w="9525">
            <a:noFill/>
            <a:miter lim="800000"/>
            <a:headEnd/>
            <a:tailEnd/>
          </a:ln>
        </p:spPr>
      </p:pic>
      <p:sp>
        <p:nvSpPr>
          <p:cNvPr id="15" name="CasellaDiTesto 14"/>
          <p:cNvSpPr txBox="1"/>
          <p:nvPr/>
        </p:nvSpPr>
        <p:spPr>
          <a:xfrm>
            <a:off x="7066951" y="10232867"/>
            <a:ext cx="325730" cy="246221"/>
          </a:xfrm>
          <a:prstGeom prst="rect">
            <a:avLst/>
          </a:prstGeom>
          <a:noFill/>
        </p:spPr>
        <p:txBody>
          <a:bodyPr wrap="none" rtlCol="0">
            <a:spAutoFit/>
          </a:bodyPr>
          <a:lstStyle/>
          <a:p>
            <a:r>
              <a:rPr lang="it-IT" sz="1000" dirty="0" smtClean="0"/>
              <a:t>19</a:t>
            </a:r>
            <a:endParaRPr lang="it-IT" sz="1000" dirty="0"/>
          </a:p>
        </p:txBody>
      </p:sp>
      <p:sp>
        <p:nvSpPr>
          <p:cNvPr id="17"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chemeClr val="tx1">
                    <a:lumMod val="95000"/>
                    <a:lumOff val="5000"/>
                  </a:schemeClr>
                </a:solidFill>
                <a:latin typeface="+mn-lt"/>
                <a:ea typeface="+mn-ea"/>
                <a:cs typeface="+mn-cs"/>
                <a:sym typeface="Arial"/>
              </a:rPr>
              <a:t> </a:t>
            </a:r>
            <a:r>
              <a:rPr lang="en-GB" sz="2000" dirty="0" smtClean="0">
                <a:solidFill>
                  <a:schemeClr val="tx1">
                    <a:lumMod val="95000"/>
                    <a:lumOff val="5000"/>
                  </a:schemeClr>
                </a:solidFill>
                <a:latin typeface="+mj-lt"/>
                <a:ea typeface="+mn-ea"/>
                <a:cs typeface="+mn-cs"/>
                <a:sym typeface="Arial"/>
              </a:rPr>
              <a:t>20. </a:t>
            </a:r>
            <a:r>
              <a:rPr lang="it-IT" sz="2000" b="1" dirty="0" smtClean="0">
                <a:solidFill>
                  <a:schemeClr val="tx1">
                    <a:lumMod val="95000"/>
                    <a:lumOff val="5000"/>
                  </a:schemeClr>
                </a:solidFill>
              </a:rPr>
              <a:t>Solicitud de Evaluación/Feedback </a:t>
            </a:r>
          </a:p>
          <a:p>
            <a:pPr fontAlgn="auto">
              <a:spcBef>
                <a:spcPts val="0"/>
              </a:spcBef>
              <a:spcAft>
                <a:spcPts val="0"/>
              </a:spcAft>
              <a:defRPr>
                <a:solidFill>
                  <a:srgbClr val="FFFFFF"/>
                </a:solidFill>
              </a:defRPr>
            </a:pPr>
            <a:r>
              <a:rPr lang="it-IT" sz="2000" b="1" dirty="0" smtClean="0">
                <a:solidFill>
                  <a:schemeClr val="tx1">
                    <a:lumMod val="95000"/>
                    <a:lumOff val="5000"/>
                  </a:schemeClr>
                </a:solidFill>
              </a:rPr>
              <a:t>	</a:t>
            </a:r>
            <a:r>
              <a:rPr lang="it-IT" sz="2000" dirty="0" smtClean="0">
                <a:solidFill>
                  <a:schemeClr val="tx1">
                    <a:lumMod val="95000"/>
                    <a:lumOff val="5000"/>
                  </a:schemeClr>
                </a:solidFill>
              </a:rPr>
              <a:t>(para instructores/educadores)</a:t>
            </a:r>
            <a:endParaRPr lang="en-GB" sz="2000" dirty="0">
              <a:solidFill>
                <a:schemeClr val="tx1">
                  <a:lumMod val="95000"/>
                  <a:lumOff val="5000"/>
                </a:schemeClr>
              </a:solidFill>
              <a:latin typeface="+mj-lt"/>
              <a:ea typeface="+mn-ea"/>
              <a:cs typeface="+mn-cs"/>
            </a:endParaRPr>
          </a:p>
        </p:txBody>
      </p:sp>
      <p:sp>
        <p:nvSpPr>
          <p:cNvPr id="66563"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endParaRPr lang="en-GB" b="1" dirty="0">
              <a:cs typeface="DejaVu Sans"/>
              <a:sym typeface="Arial" charset="0"/>
            </a:endParaRPr>
          </a:p>
          <a:p>
            <a:r>
              <a:rPr lang="es-ES" sz="2800" b="1" dirty="0" smtClean="0"/>
              <a:t>Directriz de la Gestión y  </a:t>
            </a:r>
          </a:p>
          <a:p>
            <a:r>
              <a:rPr lang="es-ES" sz="2800" b="1" dirty="0" smtClean="0"/>
              <a:t>Comunicación de la Parte Interesada</a:t>
            </a:r>
            <a:endParaRPr lang="it-IT" sz="2800" dirty="0" smtClean="0">
              <a:cs typeface="DejaVu Sans"/>
            </a:endParaRPr>
          </a:p>
          <a:p>
            <a:endParaRPr lang="it-IT" sz="2800" dirty="0">
              <a:cs typeface="DejaVu Sans"/>
            </a:endParaRPr>
          </a:p>
        </p:txBody>
      </p:sp>
      <p:sp>
        <p:nvSpPr>
          <p:cNvPr id="66564"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66565"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66566" name="CasellaDiTesto 1"/>
          <p:cNvSpPr txBox="1">
            <a:spLocks noChangeArrowheads="1"/>
          </p:cNvSpPr>
          <p:nvPr/>
        </p:nvSpPr>
        <p:spPr bwMode="auto">
          <a:xfrm>
            <a:off x="201613" y="2731036"/>
            <a:ext cx="7105650" cy="523220"/>
          </a:xfrm>
          <a:prstGeom prst="rect">
            <a:avLst/>
          </a:prstGeom>
          <a:noFill/>
          <a:ln w="9525">
            <a:noFill/>
            <a:miter lim="800000"/>
            <a:headEnd/>
            <a:tailEnd/>
          </a:ln>
        </p:spPr>
        <p:txBody>
          <a:bodyPr>
            <a:spAutoFit/>
          </a:bodyPr>
          <a:lstStyle/>
          <a:p>
            <a:pPr algn="ctr"/>
            <a:r>
              <a:rPr lang="it-IT" sz="1400" b="1" dirty="0" smtClean="0">
                <a:cs typeface="DejaVu Sans"/>
              </a:rPr>
              <a:t>SOLICITUD DE EVALUACIÓN/FEEDBACK</a:t>
            </a:r>
          </a:p>
          <a:p>
            <a:pPr algn="ctr"/>
            <a:r>
              <a:rPr lang="it-IT" sz="1400" b="1" dirty="0" smtClean="0">
                <a:cs typeface="DejaVu Sans"/>
              </a:rPr>
              <a:t>PARA LOS INSTRUCTORES/EDUCADORES</a:t>
            </a:r>
            <a:endParaRPr lang="it-IT" sz="1400" b="1" dirty="0">
              <a:cs typeface="DejaVu Sans"/>
            </a:endParaRPr>
          </a:p>
        </p:txBody>
      </p:sp>
      <p:pic>
        <p:nvPicPr>
          <p:cNvPr id="66567"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15" name="Rettangolo 12"/>
          <p:cNvSpPr>
            <a:spLocks noChangeArrowheads="1"/>
          </p:cNvSpPr>
          <p:nvPr/>
        </p:nvSpPr>
        <p:spPr bwMode="auto">
          <a:xfrm>
            <a:off x="441325" y="3254256"/>
            <a:ext cx="2135777" cy="276999"/>
          </a:xfrm>
          <a:prstGeom prst="rect">
            <a:avLst/>
          </a:prstGeom>
          <a:noFill/>
          <a:ln w="9525">
            <a:noFill/>
            <a:miter lim="800000"/>
            <a:headEnd/>
            <a:tailEnd/>
          </a:ln>
        </p:spPr>
        <p:txBody>
          <a:bodyPr wrap="none">
            <a:spAutoFit/>
          </a:bodyPr>
          <a:lstStyle/>
          <a:p>
            <a:r>
              <a:rPr lang="it-IT" sz="1200" b="1" dirty="0" smtClean="0">
                <a:cs typeface="DejaVu Sans"/>
              </a:rPr>
              <a:t>EVALUACIÓN DEL CURSO</a:t>
            </a:r>
            <a:endParaRPr lang="it-IT" sz="1200" b="1" dirty="0">
              <a:cs typeface="DejaVu Sans"/>
            </a:endParaRPr>
          </a:p>
        </p:txBody>
      </p:sp>
      <p:sp>
        <p:nvSpPr>
          <p:cNvPr id="18" name="Rettangolo 17"/>
          <p:cNvSpPr/>
          <p:nvPr/>
        </p:nvSpPr>
        <p:spPr>
          <a:xfrm>
            <a:off x="538163" y="5804008"/>
            <a:ext cx="6303962" cy="2123658"/>
          </a:xfrm>
          <a:prstGeom prst="rect">
            <a:avLst/>
          </a:prstGeom>
        </p:spPr>
        <p:txBody>
          <a:bodyPr wrap="square">
            <a:spAutoFit/>
          </a:bodyPr>
          <a:lstStyle/>
          <a:p>
            <a:pPr marL="171450" indent="-171450" fontAlgn="auto">
              <a:spcBef>
                <a:spcPts val="0"/>
              </a:spcBef>
              <a:spcAft>
                <a:spcPts val="0"/>
              </a:spcAft>
              <a:buFontTx/>
              <a:buChar char="-"/>
              <a:defRPr/>
            </a:pPr>
            <a:r>
              <a:rPr lang="it-IT" sz="1200" dirty="0" smtClean="0"/>
              <a:t>¿El curso de Walk’n’Talk ha cumplido con tus expectativas?</a:t>
            </a:r>
          </a:p>
          <a:p>
            <a:pPr marL="171450" indent="-171450" fontAlgn="auto">
              <a:spcBef>
                <a:spcPts val="0"/>
              </a:spcBef>
              <a:spcAft>
                <a:spcPts val="0"/>
              </a:spcAft>
              <a:defRPr/>
            </a:pPr>
            <a:r>
              <a:rPr lang="it-IT" sz="1200" dirty="0" smtClean="0"/>
              <a:t>Si no es así, explica el porqué debajo.</a:t>
            </a:r>
          </a:p>
          <a:p>
            <a:pPr marL="171450" indent="-171450" fontAlgn="auto">
              <a:spcBef>
                <a:spcPts val="0"/>
              </a:spcBef>
              <a:spcAft>
                <a:spcPts val="0"/>
              </a:spcAft>
              <a:buFontTx/>
              <a:buChar char="-"/>
              <a:defRPr/>
            </a:pPr>
            <a:r>
              <a:rPr lang="it-IT" sz="1200" dirty="0" smtClean="0"/>
              <a:t>¿Fue estructurado de manera clara?</a:t>
            </a:r>
          </a:p>
          <a:p>
            <a:pPr marL="171450" indent="-171450" fontAlgn="auto">
              <a:spcBef>
                <a:spcPts val="0"/>
              </a:spcBef>
              <a:spcAft>
                <a:spcPts val="0"/>
              </a:spcAft>
              <a:defRPr/>
            </a:pPr>
            <a:r>
              <a:rPr lang="it-IT" sz="1200" dirty="0" smtClean="0"/>
              <a:t>Si no es así, ¿puedes explicar el porqué?</a:t>
            </a:r>
            <a:endParaRPr lang="it-IT" sz="1200" dirty="0" smtClean="0">
              <a:latin typeface="+mn-lt"/>
              <a:ea typeface="+mn-ea"/>
              <a:cs typeface="+mn-cs"/>
            </a:endParaRPr>
          </a:p>
          <a:p>
            <a:pPr marL="171450" indent="-171450" fontAlgn="auto">
              <a:spcBef>
                <a:spcPts val="0"/>
              </a:spcBef>
              <a:spcAft>
                <a:spcPts val="0"/>
              </a:spcAft>
              <a:buFontTx/>
              <a:buChar char="-"/>
              <a:defRPr/>
            </a:pPr>
            <a:r>
              <a:rPr lang="it-IT" sz="1200" dirty="0" smtClean="0">
                <a:latin typeface="+mn-lt"/>
                <a:ea typeface="+mn-ea"/>
                <a:cs typeface="+mn-cs"/>
              </a:rPr>
              <a:t>¿Fue útil el material introducido?</a:t>
            </a:r>
          </a:p>
          <a:p>
            <a:pPr marL="171450" indent="-171450" fontAlgn="auto">
              <a:spcBef>
                <a:spcPts val="0"/>
              </a:spcBef>
              <a:spcAft>
                <a:spcPts val="0"/>
              </a:spcAft>
              <a:buFontTx/>
              <a:buChar char="-"/>
              <a:defRPr/>
            </a:pPr>
            <a:r>
              <a:rPr lang="it-IT" sz="1200" dirty="0" smtClean="0"/>
              <a:t>¿Mejoró el trabajo realizado en las sesiones tu conocimiento </a:t>
            </a:r>
          </a:p>
          <a:p>
            <a:pPr marL="171450" indent="-171450" fontAlgn="auto">
              <a:spcBef>
                <a:spcPts val="0"/>
              </a:spcBef>
              <a:spcAft>
                <a:spcPts val="0"/>
              </a:spcAft>
              <a:defRPr/>
            </a:pPr>
            <a:r>
              <a:rPr lang="it-IT" sz="1200" dirty="0" smtClean="0"/>
              <a:t>sobre el tema del curso </a:t>
            </a:r>
          </a:p>
          <a:p>
            <a:pPr marL="171450" indent="-171450" fontAlgn="auto">
              <a:spcBef>
                <a:spcPts val="0"/>
              </a:spcBef>
              <a:spcAft>
                <a:spcPts val="0"/>
              </a:spcAft>
              <a:buFontTx/>
              <a:buChar char="-"/>
              <a:defRPr/>
            </a:pPr>
            <a:r>
              <a:rPr lang="it-IT" sz="1200" dirty="0" smtClean="0"/>
              <a:t>¿Cómo calificarías el conocimiento/habilidades y actitud hacia </a:t>
            </a:r>
          </a:p>
          <a:p>
            <a:pPr marL="171450" indent="-171450" fontAlgn="auto">
              <a:spcBef>
                <a:spcPts val="0"/>
              </a:spcBef>
              <a:spcAft>
                <a:spcPts val="0"/>
              </a:spcAft>
              <a:defRPr/>
            </a:pPr>
            <a:r>
              <a:rPr lang="it-IT" sz="1200" dirty="0" smtClean="0"/>
              <a:t>este método de enseñanza y aprendizaje después del curso? </a:t>
            </a:r>
          </a:p>
          <a:p>
            <a:pPr marL="171450" indent="-171450" fontAlgn="auto">
              <a:spcBef>
                <a:spcPts val="0"/>
              </a:spcBef>
              <a:spcAft>
                <a:spcPts val="0"/>
              </a:spcAft>
              <a:buFontTx/>
              <a:buChar char="-"/>
              <a:defRPr/>
            </a:pPr>
            <a:r>
              <a:rPr lang="it-IT" sz="1200" dirty="0" smtClean="0"/>
              <a:t>Relacionado con el método caminar y hablar, ¿cambiarías algo?</a:t>
            </a:r>
          </a:p>
          <a:p>
            <a:r>
              <a:rPr lang="it-IT" sz="1200" dirty="0" smtClean="0"/>
              <a:t>- </a:t>
            </a:r>
            <a:r>
              <a:rPr lang="en-US" sz="1200" dirty="0" smtClean="0"/>
              <a:t>¿Hay </a:t>
            </a:r>
            <a:r>
              <a:rPr lang="en-US" sz="1200" dirty="0" err="1" smtClean="0"/>
              <a:t>algún</a:t>
            </a:r>
            <a:r>
              <a:rPr lang="en-US" sz="1200" dirty="0" smtClean="0"/>
              <a:t> </a:t>
            </a:r>
            <a:r>
              <a:rPr lang="en-US" sz="1200" dirty="0" err="1" smtClean="0"/>
              <a:t>aspecto</a:t>
            </a:r>
            <a:r>
              <a:rPr lang="en-US" sz="1200" dirty="0" smtClean="0"/>
              <a:t> </a:t>
            </a:r>
            <a:r>
              <a:rPr lang="en-US" sz="1200" dirty="0" err="1" smtClean="0"/>
              <a:t>que</a:t>
            </a:r>
            <a:r>
              <a:rPr lang="en-US" sz="1200" dirty="0" smtClean="0"/>
              <a:t> </a:t>
            </a:r>
            <a:r>
              <a:rPr lang="en-US" sz="1200" dirty="0" err="1" smtClean="0"/>
              <a:t>quieras</a:t>
            </a:r>
            <a:r>
              <a:rPr lang="en-US" sz="1200" dirty="0" smtClean="0"/>
              <a:t> </a:t>
            </a:r>
            <a:r>
              <a:rPr lang="en-US" sz="1200" dirty="0" err="1" smtClean="0"/>
              <a:t>comentar</a:t>
            </a:r>
            <a:r>
              <a:rPr lang="en-US" sz="1200" dirty="0" smtClean="0"/>
              <a:t>?</a:t>
            </a:r>
            <a:endParaRPr lang="it-IT" sz="1200" dirty="0"/>
          </a:p>
        </p:txBody>
      </p:sp>
      <p:sp>
        <p:nvSpPr>
          <p:cNvPr id="19" name="Rettangolo 16"/>
          <p:cNvSpPr>
            <a:spLocks noChangeArrowheads="1"/>
          </p:cNvSpPr>
          <p:nvPr/>
        </p:nvSpPr>
        <p:spPr bwMode="auto">
          <a:xfrm>
            <a:off x="744338" y="8413374"/>
            <a:ext cx="6132512" cy="1569660"/>
          </a:xfrm>
          <a:prstGeom prst="rect">
            <a:avLst/>
          </a:prstGeom>
          <a:noFill/>
          <a:ln w="9525">
            <a:noFill/>
            <a:miter lim="800000"/>
            <a:headEnd/>
            <a:tailEnd/>
          </a:ln>
        </p:spPr>
        <p:txBody>
          <a:bodyPr wrap="square">
            <a:spAutoFit/>
          </a:bodyPr>
          <a:lstStyle/>
          <a:p>
            <a:r>
              <a:rPr lang="it-IT" sz="1200" dirty="0" smtClean="0">
                <a:cs typeface="DejaVu Sans"/>
              </a:rPr>
              <a:t>COMENTARIOS GENERALES-ESPECÍFICOS/SUGERENCIAS SOBRE LAS PREGUNTAS ANTERIORES</a:t>
            </a:r>
          </a:p>
          <a:p>
            <a:r>
              <a:rPr lang="it-IT" sz="1200" dirty="0" smtClean="0">
                <a:cs typeface="DejaVu Sans"/>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it-IT" sz="1200" dirty="0">
              <a:cs typeface="DejaVu Sans"/>
            </a:endParaRPr>
          </a:p>
        </p:txBody>
      </p:sp>
      <p:pic>
        <p:nvPicPr>
          <p:cNvPr id="20" name="Immagine 17"/>
          <p:cNvPicPr>
            <a:picLocks noChangeAspect="1"/>
          </p:cNvPicPr>
          <p:nvPr/>
        </p:nvPicPr>
        <p:blipFill>
          <a:blip r:embed="rId5" cstate="print"/>
          <a:srcRect/>
          <a:stretch>
            <a:fillRect/>
          </a:stretch>
        </p:blipFill>
        <p:spPr bwMode="auto">
          <a:xfrm>
            <a:off x="5238750" y="4978420"/>
            <a:ext cx="1828201" cy="3180283"/>
          </a:xfrm>
          <a:prstGeom prst="rect">
            <a:avLst/>
          </a:prstGeom>
          <a:noFill/>
          <a:ln w="9525">
            <a:noFill/>
            <a:miter lim="800000"/>
            <a:headEnd/>
            <a:tailEnd/>
          </a:ln>
        </p:spPr>
      </p:pic>
      <p:sp>
        <p:nvSpPr>
          <p:cNvPr id="21" name="CasellaDiTesto 20"/>
          <p:cNvSpPr txBox="1"/>
          <p:nvPr/>
        </p:nvSpPr>
        <p:spPr>
          <a:xfrm>
            <a:off x="7066951" y="10232867"/>
            <a:ext cx="325730" cy="246221"/>
          </a:xfrm>
          <a:prstGeom prst="rect">
            <a:avLst/>
          </a:prstGeom>
          <a:noFill/>
        </p:spPr>
        <p:txBody>
          <a:bodyPr wrap="none" rtlCol="0">
            <a:spAutoFit/>
          </a:bodyPr>
          <a:lstStyle/>
          <a:p>
            <a:r>
              <a:rPr lang="it-IT" sz="1000" dirty="0" smtClean="0"/>
              <a:t>20</a:t>
            </a:r>
            <a:endParaRPr lang="it-IT" sz="1000" dirty="0"/>
          </a:p>
        </p:txBody>
      </p:sp>
      <p:sp>
        <p:nvSpPr>
          <p:cNvPr id="22"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
        <p:nvSpPr>
          <p:cNvPr id="23" name="Rettangolo 13"/>
          <p:cNvSpPr>
            <a:spLocks noChangeArrowheads="1"/>
          </p:cNvSpPr>
          <p:nvPr/>
        </p:nvSpPr>
        <p:spPr bwMode="auto">
          <a:xfrm>
            <a:off x="752475" y="3489175"/>
            <a:ext cx="5932488" cy="646331"/>
          </a:xfrm>
          <a:prstGeom prst="rect">
            <a:avLst/>
          </a:prstGeom>
          <a:noFill/>
          <a:ln w="9525">
            <a:noFill/>
            <a:miter lim="800000"/>
            <a:headEnd/>
            <a:tailEnd/>
          </a:ln>
        </p:spPr>
        <p:txBody>
          <a:bodyPr>
            <a:spAutoFit/>
          </a:bodyPr>
          <a:lstStyle/>
          <a:p>
            <a:r>
              <a:rPr lang="it-IT" sz="1200" dirty="0" smtClean="0">
                <a:cs typeface="DejaVu Sans"/>
              </a:rPr>
              <a:t>Introducción: este cuestionario está intencionado a medir el nivel de satisfacción después de la sesión específica de este curso en el que acabas de participar, y también para que reflexiones sobre los posibles aspectos que no están incluidos</a:t>
            </a:r>
            <a:endParaRPr lang="it-IT" sz="1200" dirty="0">
              <a:cs typeface="DejaVu Sans"/>
            </a:endParaRPr>
          </a:p>
        </p:txBody>
      </p:sp>
      <p:sp>
        <p:nvSpPr>
          <p:cNvPr id="24" name="Rettangolo 14"/>
          <p:cNvSpPr>
            <a:spLocks noChangeArrowheads="1"/>
          </p:cNvSpPr>
          <p:nvPr/>
        </p:nvSpPr>
        <p:spPr bwMode="auto">
          <a:xfrm>
            <a:off x="752475" y="4118288"/>
            <a:ext cx="3778250" cy="1015663"/>
          </a:xfrm>
          <a:prstGeom prst="rect">
            <a:avLst/>
          </a:prstGeom>
          <a:noFill/>
          <a:ln w="9525">
            <a:noFill/>
            <a:miter lim="800000"/>
            <a:headEnd/>
            <a:tailEnd/>
          </a:ln>
        </p:spPr>
        <p:txBody>
          <a:bodyPr>
            <a:spAutoFit/>
          </a:bodyPr>
          <a:lstStyle/>
          <a:p>
            <a:r>
              <a:rPr lang="it-IT" sz="1200" dirty="0" smtClean="0">
                <a:cs typeface="DejaVu Sans"/>
              </a:rPr>
              <a:t>Información biográfica (opcional)</a:t>
            </a:r>
            <a:endParaRPr lang="it-IT" sz="1200" dirty="0">
              <a:cs typeface="DejaVu Sans"/>
            </a:endParaRPr>
          </a:p>
          <a:p>
            <a:r>
              <a:rPr lang="it-IT" sz="1200" dirty="0" smtClean="0">
                <a:cs typeface="DejaVu Sans"/>
              </a:rPr>
              <a:t>Edad: ______</a:t>
            </a:r>
            <a:endParaRPr lang="it-IT" sz="1200" dirty="0">
              <a:cs typeface="DejaVu Sans"/>
            </a:endParaRPr>
          </a:p>
          <a:p>
            <a:r>
              <a:rPr lang="it-IT" sz="1200" dirty="0" smtClean="0">
                <a:cs typeface="DejaVu Sans"/>
              </a:rPr>
              <a:t>Sexo: HOMBRE MUJER</a:t>
            </a:r>
            <a:endParaRPr lang="it-IT" sz="1200" dirty="0">
              <a:cs typeface="DejaVu Sans"/>
            </a:endParaRPr>
          </a:p>
          <a:p>
            <a:r>
              <a:rPr lang="it-IT" sz="1200" dirty="0" smtClean="0">
                <a:cs typeface="DejaVu Sans"/>
              </a:rPr>
              <a:t>¿Cómo de familiar te resulta el tema de este curso?</a:t>
            </a:r>
          </a:p>
          <a:p>
            <a:r>
              <a:rPr lang="is-IS" sz="1200" dirty="0" smtClean="0">
                <a:cs typeface="DejaVu Sans"/>
              </a:rPr>
              <a:t>…................................................................................</a:t>
            </a:r>
            <a:endParaRPr lang="it-IT" sz="1200" dirty="0">
              <a:cs typeface="DejaVu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chemeClr val="tx1">
                    <a:lumMod val="95000"/>
                    <a:lumOff val="5000"/>
                  </a:schemeClr>
                </a:solidFill>
                <a:latin typeface="+mn-lt"/>
                <a:ea typeface="+mn-ea"/>
                <a:cs typeface="+mn-cs"/>
                <a:sym typeface="Arial"/>
              </a:rPr>
              <a:t>   	      </a:t>
            </a:r>
            <a:r>
              <a:rPr lang="en-GB" sz="2000" dirty="0" smtClean="0">
                <a:solidFill>
                  <a:schemeClr val="tx1">
                    <a:lumMod val="95000"/>
                    <a:lumOff val="5000"/>
                  </a:schemeClr>
                </a:solidFill>
                <a:latin typeface="+mj-lt"/>
                <a:ea typeface="+mn-ea"/>
                <a:cs typeface="+mn-cs"/>
                <a:sym typeface="Arial"/>
              </a:rPr>
              <a:t>21. </a:t>
            </a:r>
            <a:r>
              <a:rPr lang="it-IT" sz="2000" b="1" dirty="0" smtClean="0">
                <a:solidFill>
                  <a:schemeClr val="tx1">
                    <a:lumMod val="95000"/>
                    <a:lumOff val="5000"/>
                  </a:schemeClr>
                </a:solidFill>
              </a:rPr>
              <a:t>Certificado de participación</a:t>
            </a:r>
            <a:endParaRPr lang="en-GB" sz="2000" dirty="0">
              <a:solidFill>
                <a:schemeClr val="tx1">
                  <a:lumMod val="95000"/>
                  <a:lumOff val="5000"/>
                </a:schemeClr>
              </a:solidFill>
              <a:latin typeface="+mj-lt"/>
              <a:ea typeface="+mn-ea"/>
              <a:cs typeface="+mn-cs"/>
            </a:endParaRPr>
          </a:p>
        </p:txBody>
      </p:sp>
      <p:sp>
        <p:nvSpPr>
          <p:cNvPr id="68611"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a:t>
            </a:r>
            <a:endParaRPr lang="it-IT" sz="2800" dirty="0">
              <a:cs typeface="DejaVu Sans"/>
            </a:endParaRPr>
          </a:p>
        </p:txBody>
      </p:sp>
      <p:sp>
        <p:nvSpPr>
          <p:cNvPr id="68612"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68613"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pic>
        <p:nvPicPr>
          <p:cNvPr id="68614"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pic>
        <p:nvPicPr>
          <p:cNvPr id="68619" name="Picture 3" descr="eu-logo-kl"/>
          <p:cNvPicPr>
            <a:picLocks noChangeAspect="1" noChangeArrowheads="1"/>
          </p:cNvPicPr>
          <p:nvPr/>
        </p:nvPicPr>
        <p:blipFill>
          <a:blip r:embed="rId5" cstate="print"/>
          <a:srcRect/>
          <a:stretch>
            <a:fillRect/>
          </a:stretch>
        </p:blipFill>
        <p:spPr bwMode="auto">
          <a:xfrm>
            <a:off x="449263" y="3097213"/>
            <a:ext cx="2514600" cy="723900"/>
          </a:xfrm>
          <a:prstGeom prst="rect">
            <a:avLst/>
          </a:prstGeom>
          <a:noFill/>
          <a:ln w="9525">
            <a:noFill/>
            <a:miter lim="800000"/>
            <a:headEnd/>
            <a:tailEnd/>
          </a:ln>
        </p:spPr>
      </p:pic>
      <p:pic>
        <p:nvPicPr>
          <p:cNvPr id="68620" name="Picture 2" descr="logo-walk-n-talk-kl"/>
          <p:cNvPicPr>
            <a:picLocks noChangeAspect="1" noChangeArrowheads="1"/>
          </p:cNvPicPr>
          <p:nvPr/>
        </p:nvPicPr>
        <p:blipFill>
          <a:blip r:embed="rId6" cstate="print"/>
          <a:srcRect/>
          <a:stretch>
            <a:fillRect/>
          </a:stretch>
        </p:blipFill>
        <p:spPr bwMode="auto">
          <a:xfrm>
            <a:off x="3109913" y="3097213"/>
            <a:ext cx="762000" cy="723900"/>
          </a:xfrm>
          <a:prstGeom prst="rect">
            <a:avLst/>
          </a:prstGeom>
          <a:noFill/>
          <a:ln w="9525">
            <a:noFill/>
            <a:miter lim="800000"/>
            <a:headEnd/>
            <a:tailEnd/>
          </a:ln>
        </p:spPr>
      </p:pic>
      <p:graphicFrame>
        <p:nvGraphicFramePr>
          <p:cNvPr id="4" name="Tabella 3"/>
          <p:cNvGraphicFramePr>
            <a:graphicFrameLocks noGrp="1"/>
          </p:cNvGraphicFramePr>
          <p:nvPr/>
        </p:nvGraphicFramePr>
        <p:xfrm>
          <a:off x="1035050" y="5986732"/>
          <a:ext cx="5486400" cy="1046480"/>
        </p:xfrm>
        <a:graphic>
          <a:graphicData uri="http://schemas.openxmlformats.org/drawingml/2006/table">
            <a:tbl>
              <a:tblPr firstRow="1" firstCol="1" lastRow="1" lastCol="1" bandRow="1" bandCol="1"/>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tblGrid>
              <a:tr h="0">
                <a:tc>
                  <a:txBody>
                    <a:bodyPr/>
                    <a:lstStyle/>
                    <a:p>
                      <a:pPr fontAlgn="base" hangingPunct="0">
                        <a:spcAft>
                          <a:spcPts val="0"/>
                        </a:spcAft>
                      </a:pPr>
                      <a:r>
                        <a:rPr lang="en-GB" sz="1200" b="1" dirty="0" err="1" smtClean="0">
                          <a:effectLst/>
                          <a:latin typeface="Calibri" charset="0"/>
                          <a:ea typeface="Times New Roman" charset="0"/>
                          <a:cs typeface="Calibri" charset="0"/>
                        </a:rPr>
                        <a:t>Nombre</a:t>
                      </a:r>
                      <a:r>
                        <a:rPr lang="en-GB" sz="1200" b="1" dirty="0" smtClean="0">
                          <a:effectLst/>
                          <a:latin typeface="Calibri" charset="0"/>
                          <a:ea typeface="Times New Roman" charset="0"/>
                          <a:cs typeface="Calibri" charset="0"/>
                        </a:rPr>
                        <a:t> y </a:t>
                      </a:r>
                      <a:r>
                        <a:rPr lang="en-GB" sz="1200" b="1" dirty="0" err="1" smtClean="0">
                          <a:effectLst/>
                          <a:latin typeface="Calibri" charset="0"/>
                          <a:ea typeface="Times New Roman" charset="0"/>
                          <a:cs typeface="Calibri" charset="0"/>
                        </a:rPr>
                        <a:t>dirección</a:t>
                      </a:r>
                      <a:r>
                        <a:rPr lang="en-GB" sz="1200" b="1" dirty="0" smtClean="0">
                          <a:effectLst/>
                          <a:latin typeface="Calibri" charset="0"/>
                          <a:ea typeface="Times New Roman" charset="0"/>
                          <a:cs typeface="Calibri" charset="0"/>
                        </a:rPr>
                        <a:t> del </a:t>
                      </a:r>
                      <a:r>
                        <a:rPr lang="en-GB" sz="1200" b="1" dirty="0" err="1" smtClean="0">
                          <a:effectLst/>
                          <a:latin typeface="Calibri" charset="0"/>
                          <a:ea typeface="Times New Roman" charset="0"/>
                          <a:cs typeface="Calibri" charset="0"/>
                        </a:rPr>
                        <a:t>estudiante</a:t>
                      </a:r>
                      <a:r>
                        <a:rPr lang="en-GB" sz="1200" b="1" dirty="0" smtClean="0">
                          <a:effectLst/>
                          <a:latin typeface="Calibri" charset="0"/>
                          <a:ea typeface="Times New Roman" charset="0"/>
                          <a:cs typeface="Calibri" charset="0"/>
                        </a:rPr>
                        <a:t>:</a:t>
                      </a:r>
                      <a:endParaRPr lang="it-IT" sz="1200" dirty="0">
                        <a:effectLst/>
                        <a:latin typeface="Arial" charset="0"/>
                        <a:ea typeface="Times New Roman" charset="0"/>
                      </a:endParaRPr>
                    </a:p>
                  </a:txBody>
                  <a:tcPr marL="68580" marR="68580" marT="0" marB="0">
                    <a:lnL>
                      <a:noFill/>
                    </a:lnL>
                    <a:lnR>
                      <a:noFill/>
                    </a:lnR>
                    <a:lnT>
                      <a:noFill/>
                    </a:lnT>
                    <a:lnB>
                      <a:noFill/>
                    </a:lnB>
                    <a:solidFill>
                      <a:srgbClr val="D9D9D9"/>
                    </a:solidFill>
                  </a:tcPr>
                </a:tc>
                <a:tc>
                  <a:txBody>
                    <a:bodyPr/>
                    <a:lstStyle/>
                    <a:p>
                      <a:pPr algn="l" hangingPunct="0">
                        <a:spcAft>
                          <a:spcPts val="0"/>
                        </a:spcAft>
                      </a:pPr>
                      <a:r>
                        <a:rPr lang="en-GB" sz="1200" b="1" dirty="0" err="1" smtClean="0">
                          <a:effectLst/>
                          <a:latin typeface="Calibri" charset="0"/>
                          <a:ea typeface="Times New Roman" charset="0"/>
                          <a:cs typeface="Calibri" charset="0"/>
                        </a:rPr>
                        <a:t>Nombre</a:t>
                      </a:r>
                      <a:r>
                        <a:rPr lang="en-GB" sz="1200" b="1" dirty="0" smtClean="0">
                          <a:effectLst/>
                          <a:latin typeface="Calibri" charset="0"/>
                          <a:ea typeface="Times New Roman" charset="0"/>
                          <a:cs typeface="Calibri" charset="0"/>
                        </a:rPr>
                        <a:t> y </a:t>
                      </a:r>
                      <a:r>
                        <a:rPr lang="en-GB" sz="1200" b="1" dirty="0" err="1" smtClean="0">
                          <a:effectLst/>
                          <a:latin typeface="Calibri" charset="0"/>
                          <a:ea typeface="Times New Roman" charset="0"/>
                          <a:cs typeface="Calibri" charset="0"/>
                        </a:rPr>
                        <a:t>dirección</a:t>
                      </a:r>
                      <a:r>
                        <a:rPr lang="en-GB" sz="1200" b="1" dirty="0" smtClean="0">
                          <a:effectLst/>
                          <a:latin typeface="Calibri" charset="0"/>
                          <a:ea typeface="Times New Roman" charset="0"/>
                          <a:cs typeface="Calibri" charset="0"/>
                        </a:rPr>
                        <a:t> de</a:t>
                      </a:r>
                      <a:r>
                        <a:rPr lang="en-GB" sz="1200" b="1" baseline="0" dirty="0" smtClean="0">
                          <a:effectLst/>
                          <a:latin typeface="Calibri" charset="0"/>
                          <a:ea typeface="Times New Roman" charset="0"/>
                          <a:cs typeface="Calibri" charset="0"/>
                        </a:rPr>
                        <a:t> la </a:t>
                      </a:r>
                      <a:r>
                        <a:rPr lang="en-GB" sz="1200" b="1" baseline="0" dirty="0" err="1" smtClean="0">
                          <a:effectLst/>
                          <a:latin typeface="Calibri" charset="0"/>
                          <a:ea typeface="Times New Roman" charset="0"/>
                          <a:cs typeface="Calibri" charset="0"/>
                        </a:rPr>
                        <a:t>institución</a:t>
                      </a:r>
                      <a:r>
                        <a:rPr lang="en-GB" sz="1200" b="1" baseline="0" dirty="0" smtClean="0">
                          <a:effectLst/>
                          <a:latin typeface="Calibri" charset="0"/>
                          <a:ea typeface="Times New Roman" charset="0"/>
                          <a:cs typeface="Calibri" charset="0"/>
                        </a:rPr>
                        <a:t>:</a:t>
                      </a:r>
                      <a:endParaRPr lang="it-IT" sz="1200" b="1" dirty="0">
                        <a:effectLst/>
                        <a:latin typeface="Times New Roman" charset="0"/>
                        <a:ea typeface="Times New Roman"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xmlns="" val="10000"/>
                  </a:ext>
                </a:extLst>
              </a:tr>
              <a:tr h="215900">
                <a:tc>
                  <a:txBody>
                    <a:bodyPr/>
                    <a:lstStyle/>
                    <a:p>
                      <a:pPr fontAlgn="base" hangingPunct="0">
                        <a:spcAft>
                          <a:spcPts val="0"/>
                        </a:spcAft>
                      </a:pPr>
                      <a:r>
                        <a:rPr lang="en-US" sz="1200" dirty="0" err="1" smtClean="0">
                          <a:effectLst/>
                          <a:latin typeface="Calibri" charset="0"/>
                          <a:ea typeface="Times New Roman" charset="0"/>
                          <a:cs typeface="Calibri" charset="0"/>
                        </a:rPr>
                        <a:t>Nombre</a:t>
                      </a:r>
                      <a:r>
                        <a:rPr lang="en-US" sz="1200" dirty="0" smtClean="0">
                          <a:effectLst/>
                          <a:latin typeface="Calibri" charset="0"/>
                          <a:ea typeface="Times New Roman" charset="0"/>
                          <a:cs typeface="Calibri" charset="0"/>
                        </a:rPr>
                        <a:t>:</a:t>
                      </a:r>
                      <a:endParaRPr lang="it-IT" sz="1200" dirty="0">
                        <a:effectLst/>
                        <a:latin typeface="Arial" charset="0"/>
                        <a:ea typeface="Times New Roman" charset="0"/>
                      </a:endParaRPr>
                    </a:p>
                  </a:txBody>
                  <a:tcPr marL="68580" marR="68580" marT="0" marB="0">
                    <a:lnL>
                      <a:noFill/>
                    </a:lnL>
                    <a:lnR>
                      <a:noFill/>
                    </a:lnR>
                    <a:lnT>
                      <a:noFill/>
                    </a:lnT>
                    <a:lnB>
                      <a:noFill/>
                    </a:lnB>
                    <a:solidFill>
                      <a:srgbClr val="FFFFFF"/>
                    </a:solidFill>
                  </a:tcPr>
                </a:tc>
                <a:tc>
                  <a:txBody>
                    <a:bodyPr/>
                    <a:lstStyle/>
                    <a:p>
                      <a:pPr fontAlgn="base" hangingPunct="0">
                        <a:spcAft>
                          <a:spcPts val="0"/>
                        </a:spcAft>
                      </a:pPr>
                      <a:r>
                        <a:rPr lang="en-US" sz="1200" dirty="0" err="1">
                          <a:effectLst/>
                          <a:latin typeface="Calibri" charset="0"/>
                          <a:ea typeface="Times New Roman" charset="0"/>
                          <a:cs typeface="Calibri" charset="0"/>
                        </a:rPr>
                        <a:t>Archivio</a:t>
                      </a:r>
                      <a:r>
                        <a:rPr lang="en-US" sz="1200" dirty="0">
                          <a:effectLst/>
                          <a:latin typeface="Calibri" charset="0"/>
                          <a:ea typeface="Times New Roman" charset="0"/>
                          <a:cs typeface="Calibri" charset="0"/>
                        </a:rPr>
                        <a:t> </a:t>
                      </a:r>
                      <a:r>
                        <a:rPr lang="en-US" sz="1200" dirty="0" err="1">
                          <a:effectLst/>
                          <a:latin typeface="Calibri" charset="0"/>
                          <a:ea typeface="Times New Roman" charset="0"/>
                          <a:cs typeface="Calibri" charset="0"/>
                        </a:rPr>
                        <a:t>della</a:t>
                      </a:r>
                      <a:r>
                        <a:rPr lang="en-US" sz="1200" dirty="0">
                          <a:effectLst/>
                          <a:latin typeface="Calibri" charset="0"/>
                          <a:ea typeface="Times New Roman" charset="0"/>
                          <a:cs typeface="Calibri" charset="0"/>
                        </a:rPr>
                        <a:t> </a:t>
                      </a:r>
                      <a:r>
                        <a:rPr lang="en-US" sz="1200" dirty="0" err="1">
                          <a:effectLst/>
                          <a:latin typeface="Calibri" charset="0"/>
                          <a:ea typeface="Times New Roman" charset="0"/>
                          <a:cs typeface="Calibri" charset="0"/>
                        </a:rPr>
                        <a:t>Memoria</a:t>
                      </a:r>
                      <a:endParaRPr lang="it-IT" sz="1200" dirty="0">
                        <a:effectLst/>
                        <a:latin typeface="Arial" charset="0"/>
                        <a:ea typeface="Times New Roman"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xmlns="" val="10001"/>
                  </a:ext>
                </a:extLst>
              </a:tr>
              <a:tr h="215900">
                <a:tc>
                  <a:txBody>
                    <a:bodyPr/>
                    <a:lstStyle/>
                    <a:p>
                      <a:pPr fontAlgn="base" hangingPunct="0">
                        <a:spcAft>
                          <a:spcPts val="0"/>
                        </a:spcAft>
                      </a:pPr>
                      <a:r>
                        <a:rPr lang="en-US" sz="1200" dirty="0" err="1" smtClean="0">
                          <a:effectLst/>
                          <a:latin typeface="Calibri" charset="0"/>
                          <a:ea typeface="Times New Roman" charset="0"/>
                          <a:cs typeface="Calibri" charset="0"/>
                        </a:rPr>
                        <a:t>Apellido</a:t>
                      </a:r>
                      <a:r>
                        <a:rPr lang="en-US" sz="1200" dirty="0" smtClean="0">
                          <a:effectLst/>
                          <a:latin typeface="Calibri" charset="0"/>
                          <a:ea typeface="Times New Roman" charset="0"/>
                          <a:cs typeface="Calibri" charset="0"/>
                        </a:rPr>
                        <a:t>:</a:t>
                      </a:r>
                      <a:endParaRPr lang="it-IT" sz="1200" dirty="0">
                        <a:effectLst/>
                        <a:latin typeface="Arial" charset="0"/>
                        <a:ea typeface="Times New Roman" charset="0"/>
                      </a:endParaRPr>
                    </a:p>
                  </a:txBody>
                  <a:tcPr marL="68580" marR="68580" marT="0" marB="0">
                    <a:lnL>
                      <a:noFill/>
                    </a:lnL>
                    <a:lnR>
                      <a:noFill/>
                    </a:lnR>
                    <a:lnT>
                      <a:noFill/>
                    </a:lnT>
                    <a:lnB>
                      <a:noFill/>
                    </a:lnB>
                    <a:solidFill>
                      <a:srgbClr val="FFFFFF"/>
                    </a:solidFill>
                  </a:tcPr>
                </a:tc>
                <a:tc>
                  <a:txBody>
                    <a:bodyPr/>
                    <a:lstStyle/>
                    <a:p>
                      <a:pPr fontAlgn="base" hangingPunct="0">
                        <a:spcAft>
                          <a:spcPts val="0"/>
                        </a:spcAft>
                      </a:pPr>
                      <a:r>
                        <a:rPr lang="en-US" sz="1200" dirty="0">
                          <a:effectLst/>
                          <a:latin typeface="Calibri" charset="0"/>
                          <a:ea typeface="Times New Roman" charset="0"/>
                          <a:cs typeface="Calibri" charset="0"/>
                        </a:rPr>
                        <a:t>Via </a:t>
                      </a:r>
                      <a:r>
                        <a:rPr lang="en-US" sz="1200" dirty="0" err="1">
                          <a:effectLst/>
                          <a:latin typeface="Calibri" charset="0"/>
                          <a:ea typeface="Times New Roman" charset="0"/>
                          <a:cs typeface="Calibri" charset="0"/>
                        </a:rPr>
                        <a:t>Ufente</a:t>
                      </a:r>
                      <a:r>
                        <a:rPr lang="en-US" sz="1200" dirty="0">
                          <a:effectLst/>
                          <a:latin typeface="Calibri" charset="0"/>
                          <a:ea typeface="Times New Roman" charset="0"/>
                          <a:cs typeface="Calibri" charset="0"/>
                        </a:rPr>
                        <a:t> 11</a:t>
                      </a:r>
                      <a:endParaRPr lang="it-IT" sz="1200" dirty="0">
                        <a:effectLst/>
                        <a:latin typeface="Arial" charset="0"/>
                        <a:ea typeface="Times New Roman"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xmlns="" val="10002"/>
                  </a:ext>
                </a:extLst>
              </a:tr>
              <a:tr h="215900">
                <a:tc>
                  <a:txBody>
                    <a:bodyPr/>
                    <a:lstStyle/>
                    <a:p>
                      <a:pPr fontAlgn="base" hangingPunct="0">
                        <a:spcAft>
                          <a:spcPts val="0"/>
                        </a:spcAft>
                      </a:pPr>
                      <a:r>
                        <a:rPr lang="de-DE" sz="1200" dirty="0" smtClean="0">
                          <a:effectLst/>
                          <a:latin typeface="Calibri" charset="0"/>
                          <a:ea typeface="Times New Roman" charset="0"/>
                          <a:cs typeface="Calibri" charset="0"/>
                        </a:rPr>
                        <a:t>Dirección:</a:t>
                      </a:r>
                      <a:endParaRPr lang="it-IT" sz="1200" dirty="0">
                        <a:effectLst/>
                        <a:latin typeface="Arial" charset="0"/>
                        <a:ea typeface="Times New Roman" charset="0"/>
                      </a:endParaRPr>
                    </a:p>
                  </a:txBody>
                  <a:tcPr marL="68580" marR="68580" marT="0" marB="0">
                    <a:lnL>
                      <a:noFill/>
                    </a:lnL>
                    <a:lnR>
                      <a:noFill/>
                    </a:lnR>
                    <a:lnT>
                      <a:noFill/>
                    </a:lnT>
                    <a:lnB>
                      <a:noFill/>
                    </a:lnB>
                    <a:solidFill>
                      <a:srgbClr val="FFFFFF"/>
                    </a:solidFill>
                  </a:tcPr>
                </a:tc>
                <a:tc>
                  <a:txBody>
                    <a:bodyPr/>
                    <a:lstStyle/>
                    <a:p>
                      <a:pPr fontAlgn="base" hangingPunct="0">
                        <a:spcAft>
                          <a:spcPts val="0"/>
                        </a:spcAft>
                      </a:pPr>
                      <a:r>
                        <a:rPr lang="de-DE" sz="1200" dirty="0">
                          <a:effectLst/>
                          <a:latin typeface="Calibri" charset="0"/>
                          <a:ea typeface="Times New Roman" charset="0"/>
                          <a:cs typeface="Calibri" charset="0"/>
                        </a:rPr>
                        <a:t>00198 Rome</a:t>
                      </a:r>
                      <a:endParaRPr lang="it-IT" sz="1200" dirty="0">
                        <a:effectLst/>
                        <a:latin typeface="Arial" charset="0"/>
                        <a:ea typeface="Times New Roman"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xmlns="" val="10003"/>
                  </a:ext>
                </a:extLst>
              </a:tr>
              <a:tr h="215900">
                <a:tc>
                  <a:txBody>
                    <a:bodyPr/>
                    <a:lstStyle/>
                    <a:p>
                      <a:pPr fontAlgn="base" hangingPunct="0">
                        <a:spcAft>
                          <a:spcPts val="0"/>
                        </a:spcAft>
                      </a:pPr>
                      <a:r>
                        <a:rPr lang="de-DE" sz="1200" dirty="0" smtClean="0">
                          <a:effectLst/>
                          <a:latin typeface="Calibri" charset="0"/>
                          <a:ea typeface="Times New Roman" charset="0"/>
                          <a:cs typeface="Calibri" charset="0"/>
                        </a:rPr>
                        <a:t>Ciudad</a:t>
                      </a:r>
                      <a:r>
                        <a:rPr lang="de-DE" sz="1200" smtClean="0">
                          <a:effectLst/>
                          <a:latin typeface="Calibri" charset="0"/>
                          <a:ea typeface="Times New Roman" charset="0"/>
                          <a:cs typeface="Calibri" charset="0"/>
                        </a:rPr>
                        <a:t>, País:</a:t>
                      </a:r>
                      <a:endParaRPr lang="it-IT" sz="1200" dirty="0">
                        <a:effectLst/>
                        <a:latin typeface="Arial" charset="0"/>
                        <a:ea typeface="Times New Roman" charset="0"/>
                      </a:endParaRPr>
                    </a:p>
                  </a:txBody>
                  <a:tcPr marL="68580" marR="68580" marT="0" marB="0">
                    <a:lnL>
                      <a:noFill/>
                    </a:lnL>
                    <a:lnR>
                      <a:noFill/>
                    </a:lnR>
                    <a:lnT>
                      <a:noFill/>
                    </a:lnT>
                    <a:lnB>
                      <a:noFill/>
                    </a:lnB>
                    <a:solidFill>
                      <a:srgbClr val="FFFFFF"/>
                    </a:solidFill>
                  </a:tcPr>
                </a:tc>
                <a:tc>
                  <a:txBody>
                    <a:bodyPr/>
                    <a:lstStyle/>
                    <a:p>
                      <a:pPr fontAlgn="base" hangingPunct="0">
                        <a:spcAft>
                          <a:spcPts val="0"/>
                        </a:spcAft>
                      </a:pPr>
                      <a:r>
                        <a:rPr lang="de-DE" sz="1200" dirty="0" err="1">
                          <a:effectLst/>
                          <a:latin typeface="Calibri" charset="0"/>
                          <a:ea typeface="Times New Roman" charset="0"/>
                          <a:cs typeface="Calibri" charset="0"/>
                        </a:rPr>
                        <a:t>Italy</a:t>
                      </a:r>
                      <a:endParaRPr lang="it-IT" sz="1200" dirty="0">
                        <a:effectLst/>
                        <a:latin typeface="Arial" charset="0"/>
                        <a:ea typeface="Times New Roman"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xmlns="" val="10004"/>
                  </a:ext>
                </a:extLst>
              </a:tr>
            </a:tbl>
          </a:graphicData>
        </a:graphic>
      </p:graphicFrame>
      <p:sp>
        <p:nvSpPr>
          <p:cNvPr id="68632" name="CasellaDiTesto 6"/>
          <p:cNvSpPr txBox="1">
            <a:spLocks noChangeArrowheads="1"/>
          </p:cNvSpPr>
          <p:nvPr/>
        </p:nvSpPr>
        <p:spPr bwMode="auto">
          <a:xfrm>
            <a:off x="301625" y="4211638"/>
            <a:ext cx="6979069" cy="1200329"/>
          </a:xfrm>
          <a:prstGeom prst="rect">
            <a:avLst/>
          </a:prstGeom>
          <a:noFill/>
          <a:ln w="9525">
            <a:noFill/>
            <a:miter lim="800000"/>
            <a:headEnd/>
            <a:tailEnd/>
          </a:ln>
        </p:spPr>
        <p:txBody>
          <a:bodyPr wrap="square">
            <a:spAutoFit/>
          </a:bodyPr>
          <a:lstStyle/>
          <a:p>
            <a:r>
              <a:rPr lang="en-GB" dirty="0" err="1" smtClean="0">
                <a:cs typeface="DejaVu Sans"/>
              </a:rPr>
              <a:t>Adjuntamos</a:t>
            </a:r>
            <a:r>
              <a:rPr lang="en-GB" dirty="0" smtClean="0">
                <a:cs typeface="DejaVu Sans"/>
              </a:rPr>
              <a:t> el </a:t>
            </a:r>
            <a:r>
              <a:rPr lang="en-GB" dirty="0" err="1" smtClean="0">
                <a:cs typeface="DejaVu Sans"/>
              </a:rPr>
              <a:t>certificado</a:t>
            </a:r>
            <a:r>
              <a:rPr lang="en-GB" dirty="0" smtClean="0">
                <a:cs typeface="DejaVu Sans"/>
              </a:rPr>
              <a:t> </a:t>
            </a:r>
            <a:r>
              <a:rPr lang="en-GB" dirty="0" err="1" smtClean="0">
                <a:cs typeface="DejaVu Sans"/>
              </a:rPr>
              <a:t>que</a:t>
            </a:r>
            <a:r>
              <a:rPr lang="en-GB" dirty="0" smtClean="0">
                <a:cs typeface="DejaVu Sans"/>
              </a:rPr>
              <a:t> </a:t>
            </a:r>
            <a:r>
              <a:rPr lang="is-IS" b="1" dirty="0" smtClean="0">
                <a:cs typeface="DejaVu Sans"/>
              </a:rPr>
              <a:t>…..................... </a:t>
            </a:r>
            <a:r>
              <a:rPr lang="is-IS" dirty="0" smtClean="0">
                <a:cs typeface="DejaVu Sans"/>
              </a:rPr>
              <a:t>ha</a:t>
            </a:r>
            <a:r>
              <a:rPr lang="is-IS" b="1" dirty="0" smtClean="0">
                <a:cs typeface="DejaVu Sans"/>
              </a:rPr>
              <a:t> </a:t>
            </a:r>
            <a:r>
              <a:rPr lang="en-GB" dirty="0" err="1" smtClean="0">
                <a:cs typeface="DejaVu Sans"/>
              </a:rPr>
              <a:t>participado</a:t>
            </a:r>
            <a:r>
              <a:rPr lang="en-GB" dirty="0" smtClean="0">
                <a:cs typeface="DejaVu Sans"/>
              </a:rPr>
              <a:t> </a:t>
            </a:r>
            <a:endParaRPr lang="en-GB" dirty="0">
              <a:cs typeface="DejaVu Sans"/>
            </a:endParaRPr>
          </a:p>
          <a:p>
            <a:r>
              <a:rPr lang="en-GB" dirty="0" smtClean="0">
                <a:cs typeface="DejaVu Sans"/>
              </a:rPr>
              <a:t>en el </a:t>
            </a:r>
            <a:r>
              <a:rPr lang="en-GB" dirty="0" err="1" smtClean="0">
                <a:cs typeface="DejaVu Sans"/>
              </a:rPr>
              <a:t>módulo</a:t>
            </a:r>
            <a:r>
              <a:rPr lang="en-GB" dirty="0" smtClean="0">
                <a:cs typeface="DejaVu Sans"/>
              </a:rPr>
              <a:t> </a:t>
            </a:r>
            <a:r>
              <a:rPr lang="is-IS" dirty="0" smtClean="0">
                <a:cs typeface="DejaVu Sans"/>
              </a:rPr>
              <a:t>…............................ del proyecto del Curso Walk and Talk que ha tenido lugar en ….........</a:t>
            </a:r>
            <a:r>
              <a:rPr lang="en-GB" dirty="0" smtClean="0">
                <a:cs typeface="DejaVu Sans"/>
              </a:rPr>
              <a:t> </a:t>
            </a:r>
            <a:r>
              <a:rPr lang="en-GB" dirty="0" err="1" smtClean="0">
                <a:cs typeface="DejaVu Sans"/>
              </a:rPr>
              <a:t>desde</a:t>
            </a:r>
            <a:r>
              <a:rPr lang="en-GB" dirty="0" smtClean="0">
                <a:cs typeface="DejaVu Sans"/>
              </a:rPr>
              <a:t> </a:t>
            </a:r>
            <a:r>
              <a:rPr lang="en-GB" i="1" dirty="0" err="1" smtClean="0">
                <a:cs typeface="DejaVu Sans"/>
              </a:rPr>
              <a:t>Mes</a:t>
            </a:r>
            <a:r>
              <a:rPr lang="en-GB" i="1" dirty="0" smtClean="0">
                <a:cs typeface="DejaVu Sans"/>
              </a:rPr>
              <a:t>/</a:t>
            </a:r>
            <a:r>
              <a:rPr lang="en-GB" i="1" dirty="0" err="1" smtClean="0">
                <a:cs typeface="DejaVu Sans"/>
              </a:rPr>
              <a:t>día</a:t>
            </a:r>
            <a:r>
              <a:rPr lang="en-GB" i="1" dirty="0" smtClean="0">
                <a:cs typeface="DejaVu Sans"/>
              </a:rPr>
              <a:t>/</a:t>
            </a:r>
            <a:r>
              <a:rPr lang="en-GB" i="1" dirty="0" err="1" smtClean="0">
                <a:cs typeface="DejaVu Sans"/>
              </a:rPr>
              <a:t>año</a:t>
            </a:r>
            <a:r>
              <a:rPr lang="en-GB" i="1" dirty="0" smtClean="0">
                <a:cs typeface="DejaVu Sans"/>
              </a:rPr>
              <a:t> </a:t>
            </a:r>
            <a:r>
              <a:rPr lang="en-GB" dirty="0" err="1" smtClean="0">
                <a:cs typeface="DejaVu Sans"/>
              </a:rPr>
              <a:t>hasta</a:t>
            </a:r>
            <a:r>
              <a:rPr lang="en-GB" dirty="0" smtClean="0">
                <a:cs typeface="DejaVu Sans"/>
              </a:rPr>
              <a:t> </a:t>
            </a:r>
            <a:endParaRPr lang="en-GB" dirty="0">
              <a:cs typeface="DejaVu Sans"/>
            </a:endParaRPr>
          </a:p>
          <a:p>
            <a:r>
              <a:rPr lang="en-GB" i="1" dirty="0" err="1" smtClean="0">
                <a:cs typeface="DejaVu Sans"/>
              </a:rPr>
              <a:t>Mes</a:t>
            </a:r>
            <a:r>
              <a:rPr lang="en-GB" i="1" dirty="0" smtClean="0">
                <a:cs typeface="DejaVu Sans"/>
              </a:rPr>
              <a:t>/</a:t>
            </a:r>
            <a:r>
              <a:rPr lang="en-GB" i="1" dirty="0" err="1" smtClean="0">
                <a:cs typeface="DejaVu Sans"/>
              </a:rPr>
              <a:t>día</a:t>
            </a:r>
            <a:r>
              <a:rPr lang="en-GB" i="1" dirty="0" smtClean="0">
                <a:cs typeface="DejaVu Sans"/>
              </a:rPr>
              <a:t>/</a:t>
            </a:r>
            <a:r>
              <a:rPr lang="en-GB" i="1" dirty="0" err="1" smtClean="0">
                <a:cs typeface="DejaVu Sans"/>
              </a:rPr>
              <a:t>año</a:t>
            </a:r>
            <a:r>
              <a:rPr lang="en-GB" dirty="0" smtClean="0">
                <a:cs typeface="DejaVu Sans"/>
              </a:rPr>
              <a:t>.</a:t>
            </a:r>
            <a:endParaRPr lang="it-IT" dirty="0">
              <a:cs typeface="DejaVu Sans"/>
            </a:endParaRPr>
          </a:p>
        </p:txBody>
      </p:sp>
      <p:sp>
        <p:nvSpPr>
          <p:cNvPr id="68633" name="Rettangolo 8"/>
          <p:cNvSpPr>
            <a:spLocks noChangeArrowheads="1"/>
          </p:cNvSpPr>
          <p:nvPr/>
        </p:nvSpPr>
        <p:spPr bwMode="auto">
          <a:xfrm>
            <a:off x="873124" y="7533590"/>
            <a:ext cx="5908675" cy="646331"/>
          </a:xfrm>
          <a:prstGeom prst="rect">
            <a:avLst/>
          </a:prstGeom>
          <a:noFill/>
          <a:ln w="9525">
            <a:noFill/>
            <a:miter lim="800000"/>
            <a:headEnd/>
            <a:tailEnd/>
          </a:ln>
        </p:spPr>
        <p:txBody>
          <a:bodyPr wrap="square">
            <a:spAutoFit/>
          </a:bodyPr>
          <a:lstStyle/>
          <a:p>
            <a:pPr marL="342900"/>
            <a:r>
              <a:rPr lang="en-GB" dirty="0" err="1" smtClean="0">
                <a:latin typeface="Calibri" pitchFamily="34" charset="0"/>
                <a:ea typeface="Times New Roman" pitchFamily="18" charset="0"/>
                <a:cs typeface="Calibri" pitchFamily="34" charset="0"/>
              </a:rPr>
              <a:t>Esta</a:t>
            </a:r>
            <a:r>
              <a:rPr lang="en-GB" dirty="0" smtClean="0">
                <a:latin typeface="Calibri" pitchFamily="34" charset="0"/>
                <a:ea typeface="Times New Roman" pitchFamily="18" charset="0"/>
                <a:cs typeface="Calibri" pitchFamily="34" charset="0"/>
              </a:rPr>
              <a:t> </a:t>
            </a:r>
            <a:r>
              <a:rPr lang="en-GB" dirty="0" err="1" smtClean="0">
                <a:latin typeface="Calibri" pitchFamily="34" charset="0"/>
                <a:ea typeface="Times New Roman" pitchFamily="18" charset="0"/>
                <a:cs typeface="Calibri" pitchFamily="34" charset="0"/>
              </a:rPr>
              <a:t>confirmación</a:t>
            </a:r>
            <a:r>
              <a:rPr lang="en-GB" dirty="0" smtClean="0">
                <a:latin typeface="Calibri" pitchFamily="34" charset="0"/>
                <a:ea typeface="Times New Roman" pitchFamily="18" charset="0"/>
                <a:cs typeface="Calibri" pitchFamily="34" charset="0"/>
              </a:rPr>
              <a:t> </a:t>
            </a:r>
            <a:r>
              <a:rPr lang="en-GB" dirty="0" err="1" smtClean="0">
                <a:latin typeface="Calibri" pitchFamily="34" charset="0"/>
                <a:ea typeface="Times New Roman" pitchFamily="18" charset="0"/>
                <a:cs typeface="Calibri" pitchFamily="34" charset="0"/>
              </a:rPr>
              <a:t>es</a:t>
            </a:r>
            <a:r>
              <a:rPr lang="en-GB" dirty="0" smtClean="0">
                <a:latin typeface="Calibri" pitchFamily="34" charset="0"/>
                <a:ea typeface="Times New Roman" pitchFamily="18" charset="0"/>
                <a:cs typeface="Calibri" pitchFamily="34" charset="0"/>
              </a:rPr>
              <a:t> </a:t>
            </a:r>
            <a:r>
              <a:rPr lang="en-GB" dirty="0" err="1" smtClean="0">
                <a:latin typeface="Calibri" pitchFamily="34" charset="0"/>
                <a:ea typeface="Times New Roman" pitchFamily="18" charset="0"/>
                <a:cs typeface="Calibri" pitchFamily="34" charset="0"/>
              </a:rPr>
              <a:t>válida</a:t>
            </a:r>
            <a:r>
              <a:rPr lang="en-GB" dirty="0" smtClean="0">
                <a:latin typeface="Calibri" pitchFamily="34" charset="0"/>
                <a:ea typeface="Times New Roman" pitchFamily="18" charset="0"/>
                <a:cs typeface="Calibri" pitchFamily="34" charset="0"/>
              </a:rPr>
              <a:t> solo </a:t>
            </a:r>
            <a:r>
              <a:rPr lang="en-GB" dirty="0" err="1" smtClean="0">
                <a:latin typeface="Calibri" pitchFamily="34" charset="0"/>
                <a:ea typeface="Times New Roman" pitchFamily="18" charset="0"/>
                <a:cs typeface="Calibri" pitchFamily="34" charset="0"/>
              </a:rPr>
              <a:t>si</a:t>
            </a:r>
            <a:r>
              <a:rPr lang="en-GB" dirty="0" smtClean="0">
                <a:latin typeface="Calibri" pitchFamily="34" charset="0"/>
                <a:ea typeface="Times New Roman" pitchFamily="18" charset="0"/>
                <a:cs typeface="Calibri" pitchFamily="34" charset="0"/>
              </a:rPr>
              <a:t> </a:t>
            </a:r>
            <a:r>
              <a:rPr lang="en-GB" dirty="0" err="1" smtClean="0">
                <a:latin typeface="Calibri" pitchFamily="34" charset="0"/>
                <a:ea typeface="Times New Roman" pitchFamily="18" charset="0"/>
                <a:cs typeface="Calibri" pitchFamily="34" charset="0"/>
              </a:rPr>
              <a:t>es</a:t>
            </a:r>
            <a:r>
              <a:rPr lang="en-GB" dirty="0" smtClean="0">
                <a:latin typeface="Calibri" pitchFamily="34" charset="0"/>
                <a:ea typeface="Times New Roman" pitchFamily="18" charset="0"/>
                <a:cs typeface="Calibri" pitchFamily="34" charset="0"/>
              </a:rPr>
              <a:t> </a:t>
            </a:r>
            <a:r>
              <a:rPr lang="en-GB" dirty="0" err="1" smtClean="0">
                <a:latin typeface="Calibri" pitchFamily="34" charset="0"/>
                <a:ea typeface="Times New Roman" pitchFamily="18" charset="0"/>
                <a:cs typeface="Calibri" pitchFamily="34" charset="0"/>
              </a:rPr>
              <a:t>firmada</a:t>
            </a:r>
            <a:r>
              <a:rPr lang="en-GB" dirty="0" smtClean="0">
                <a:latin typeface="Calibri" pitchFamily="34" charset="0"/>
                <a:ea typeface="Times New Roman" pitchFamily="18" charset="0"/>
                <a:cs typeface="Calibri" pitchFamily="34" charset="0"/>
              </a:rPr>
              <a:t> </a:t>
            </a:r>
            <a:r>
              <a:rPr lang="en-GB" dirty="0" err="1" smtClean="0">
                <a:latin typeface="Calibri" pitchFamily="34" charset="0"/>
                <a:ea typeface="Times New Roman" pitchFamily="18" charset="0"/>
                <a:cs typeface="Calibri" pitchFamily="34" charset="0"/>
              </a:rPr>
              <a:t>por</a:t>
            </a:r>
            <a:r>
              <a:rPr lang="en-GB" dirty="0" smtClean="0">
                <a:latin typeface="Calibri" pitchFamily="34" charset="0"/>
                <a:ea typeface="Times New Roman" pitchFamily="18" charset="0"/>
                <a:cs typeface="Calibri" pitchFamily="34" charset="0"/>
              </a:rPr>
              <a:t> el </a:t>
            </a:r>
            <a:r>
              <a:rPr lang="en-GB" dirty="0" err="1" smtClean="0">
                <a:latin typeface="Calibri" pitchFamily="34" charset="0"/>
                <a:ea typeface="Times New Roman" pitchFamily="18" charset="0"/>
                <a:cs typeface="Calibri" pitchFamily="34" charset="0"/>
              </a:rPr>
              <a:t>representante</a:t>
            </a:r>
            <a:r>
              <a:rPr lang="en-GB" dirty="0" smtClean="0">
                <a:latin typeface="Calibri" pitchFamily="34" charset="0"/>
                <a:ea typeface="Times New Roman" pitchFamily="18" charset="0"/>
                <a:cs typeface="Calibri" pitchFamily="34" charset="0"/>
              </a:rPr>
              <a:t> legal y </a:t>
            </a:r>
            <a:r>
              <a:rPr lang="en-GB" dirty="0" err="1" smtClean="0">
                <a:latin typeface="Calibri" pitchFamily="34" charset="0"/>
                <a:ea typeface="Times New Roman" pitchFamily="18" charset="0"/>
                <a:cs typeface="Calibri" pitchFamily="34" charset="0"/>
              </a:rPr>
              <a:t>sellada</a:t>
            </a:r>
            <a:r>
              <a:rPr lang="en-GB" dirty="0" smtClean="0">
                <a:latin typeface="Calibri" pitchFamily="34" charset="0"/>
                <a:ea typeface="Times New Roman" pitchFamily="18" charset="0"/>
                <a:cs typeface="Calibri" pitchFamily="34" charset="0"/>
              </a:rPr>
              <a:t> </a:t>
            </a:r>
            <a:r>
              <a:rPr lang="en-GB" dirty="0" err="1" smtClean="0">
                <a:latin typeface="Calibri" pitchFamily="34" charset="0"/>
                <a:ea typeface="Times New Roman" pitchFamily="18" charset="0"/>
                <a:cs typeface="Calibri" pitchFamily="34" charset="0"/>
              </a:rPr>
              <a:t>por</a:t>
            </a:r>
            <a:r>
              <a:rPr lang="en-GB" dirty="0" smtClean="0">
                <a:latin typeface="Calibri" pitchFamily="34" charset="0"/>
                <a:ea typeface="Times New Roman" pitchFamily="18" charset="0"/>
                <a:cs typeface="Calibri" pitchFamily="34" charset="0"/>
              </a:rPr>
              <a:t> la </a:t>
            </a:r>
            <a:r>
              <a:rPr lang="en-GB" dirty="0" err="1" smtClean="0">
                <a:latin typeface="Calibri" pitchFamily="34" charset="0"/>
                <a:ea typeface="Times New Roman" pitchFamily="18" charset="0"/>
                <a:cs typeface="Calibri" pitchFamily="34" charset="0"/>
              </a:rPr>
              <a:t>institución</a:t>
            </a:r>
            <a:r>
              <a:rPr lang="en-GB" dirty="0" smtClean="0">
                <a:latin typeface="Calibri" pitchFamily="34" charset="0"/>
                <a:ea typeface="Times New Roman" pitchFamily="18" charset="0"/>
                <a:cs typeface="Calibri" pitchFamily="34" charset="0"/>
              </a:rPr>
              <a:t> </a:t>
            </a:r>
            <a:r>
              <a:rPr lang="en-GB" dirty="0" err="1" smtClean="0">
                <a:latin typeface="Calibri" pitchFamily="34" charset="0"/>
                <a:ea typeface="Times New Roman" pitchFamily="18" charset="0"/>
                <a:cs typeface="Calibri" pitchFamily="34" charset="0"/>
              </a:rPr>
              <a:t>extranjera</a:t>
            </a:r>
            <a:r>
              <a:rPr lang="en-GB" dirty="0" smtClean="0">
                <a:latin typeface="Calibri" pitchFamily="34" charset="0"/>
                <a:ea typeface="Times New Roman" pitchFamily="18" charset="0"/>
                <a:cs typeface="Calibri" pitchFamily="34" charset="0"/>
              </a:rPr>
              <a:t>.</a:t>
            </a:r>
          </a:p>
        </p:txBody>
      </p:sp>
      <p:sp>
        <p:nvSpPr>
          <p:cNvPr id="68634" name="Rettangolo 12"/>
          <p:cNvSpPr>
            <a:spLocks noChangeArrowheads="1"/>
          </p:cNvSpPr>
          <p:nvPr/>
        </p:nvSpPr>
        <p:spPr bwMode="auto">
          <a:xfrm>
            <a:off x="3003550" y="9245600"/>
            <a:ext cx="3778250" cy="646331"/>
          </a:xfrm>
          <a:prstGeom prst="rect">
            <a:avLst/>
          </a:prstGeom>
          <a:noFill/>
          <a:ln w="9525">
            <a:noFill/>
            <a:miter lim="800000"/>
            <a:headEnd/>
            <a:tailEnd/>
          </a:ln>
        </p:spPr>
        <p:txBody>
          <a:bodyPr>
            <a:spAutoFit/>
          </a:bodyPr>
          <a:lstStyle/>
          <a:p>
            <a:pPr marL="449263" indent="-106363">
              <a:tabLst>
                <a:tab pos="3149600" algn="l"/>
              </a:tabLst>
            </a:pPr>
            <a:r>
              <a:rPr lang="en-GB" dirty="0" smtClean="0">
                <a:latin typeface="Calibri" pitchFamily="34" charset="0"/>
                <a:ea typeface="Times New Roman" pitchFamily="18" charset="0"/>
                <a:cs typeface="Calibri" pitchFamily="34" charset="0"/>
              </a:rPr>
              <a:t>Firma del </a:t>
            </a:r>
            <a:r>
              <a:rPr lang="en-GB" dirty="0" err="1" smtClean="0">
                <a:latin typeface="Calibri" pitchFamily="34" charset="0"/>
                <a:ea typeface="Times New Roman" pitchFamily="18" charset="0"/>
                <a:cs typeface="Calibri" pitchFamily="34" charset="0"/>
              </a:rPr>
              <a:t>Representate</a:t>
            </a:r>
            <a:r>
              <a:rPr lang="en-GB" dirty="0" smtClean="0">
                <a:latin typeface="Calibri" pitchFamily="34" charset="0"/>
                <a:ea typeface="Times New Roman" pitchFamily="18" charset="0"/>
                <a:cs typeface="Calibri" pitchFamily="34" charset="0"/>
              </a:rPr>
              <a:t> Legal</a:t>
            </a:r>
          </a:p>
          <a:p>
            <a:pPr marL="449263" indent="-106363">
              <a:tabLst>
                <a:tab pos="3149600" algn="l"/>
              </a:tabLst>
            </a:pPr>
            <a:r>
              <a:rPr lang="en-GB" dirty="0" smtClean="0">
                <a:latin typeface="Calibri" pitchFamily="34" charset="0"/>
                <a:ea typeface="Times New Roman" pitchFamily="18" charset="0"/>
                <a:cs typeface="Calibri" pitchFamily="34" charset="0"/>
              </a:rPr>
              <a:t>Y </a:t>
            </a:r>
            <a:r>
              <a:rPr lang="en-GB" dirty="0" err="1" smtClean="0">
                <a:latin typeface="Calibri" pitchFamily="34" charset="0"/>
                <a:ea typeface="Times New Roman" pitchFamily="18" charset="0"/>
                <a:cs typeface="Calibri" pitchFamily="34" charset="0"/>
              </a:rPr>
              <a:t>sello</a:t>
            </a:r>
            <a:r>
              <a:rPr lang="en-GB" dirty="0" smtClean="0">
                <a:latin typeface="Calibri" pitchFamily="34" charset="0"/>
                <a:ea typeface="Times New Roman" pitchFamily="18" charset="0"/>
                <a:cs typeface="Calibri" pitchFamily="34" charset="0"/>
              </a:rPr>
              <a:t> de la </a:t>
            </a:r>
            <a:r>
              <a:rPr lang="en-GB" dirty="0" err="1" smtClean="0">
                <a:latin typeface="Calibri" pitchFamily="34" charset="0"/>
                <a:ea typeface="Times New Roman" pitchFamily="18" charset="0"/>
                <a:cs typeface="Calibri" pitchFamily="34" charset="0"/>
              </a:rPr>
              <a:t>organización</a:t>
            </a:r>
            <a:endParaRPr lang="en-GB" dirty="0" smtClean="0">
              <a:latin typeface="Calibri" pitchFamily="34" charset="0"/>
              <a:ea typeface="Times New Roman" pitchFamily="18" charset="0"/>
              <a:cs typeface="Calibri" pitchFamily="34" charset="0"/>
            </a:endParaRPr>
          </a:p>
        </p:txBody>
      </p:sp>
      <p:sp>
        <p:nvSpPr>
          <p:cNvPr id="68635" name="Rettangolo 13"/>
          <p:cNvSpPr>
            <a:spLocks noChangeArrowheads="1"/>
          </p:cNvSpPr>
          <p:nvPr/>
        </p:nvSpPr>
        <p:spPr bwMode="auto">
          <a:xfrm>
            <a:off x="1116013" y="8805863"/>
            <a:ext cx="1300934" cy="369332"/>
          </a:xfrm>
          <a:prstGeom prst="rect">
            <a:avLst/>
          </a:prstGeom>
          <a:noFill/>
          <a:ln w="9525">
            <a:noFill/>
            <a:miter lim="800000"/>
            <a:headEnd/>
            <a:tailEnd/>
          </a:ln>
        </p:spPr>
        <p:txBody>
          <a:bodyPr wrap="none">
            <a:spAutoFit/>
          </a:bodyPr>
          <a:lstStyle/>
          <a:p>
            <a:r>
              <a:rPr lang="en-GB" dirty="0" smtClean="0">
                <a:latin typeface="Calibri" pitchFamily="34" charset="0"/>
                <a:ea typeface="Times New Roman" pitchFamily="18" charset="0"/>
                <a:cs typeface="Calibri" pitchFamily="34" charset="0"/>
              </a:rPr>
              <a:t>Lugar, </a:t>
            </a:r>
            <a:r>
              <a:rPr lang="en-GB" dirty="0" err="1" smtClean="0">
                <a:latin typeface="Calibri" pitchFamily="34" charset="0"/>
                <a:ea typeface="Times New Roman" pitchFamily="18" charset="0"/>
                <a:cs typeface="Calibri" pitchFamily="34" charset="0"/>
              </a:rPr>
              <a:t>fecha</a:t>
            </a:r>
            <a:endParaRPr lang="it-IT" dirty="0">
              <a:ea typeface="Times New Roman" pitchFamily="18" charset="0"/>
              <a:cs typeface="Calibri" pitchFamily="34" charset="0"/>
            </a:endParaRPr>
          </a:p>
        </p:txBody>
      </p:sp>
      <p:sp>
        <p:nvSpPr>
          <p:cNvPr id="68636" name="CasellaDiTesto 14"/>
          <p:cNvSpPr txBox="1">
            <a:spLocks noChangeArrowheads="1"/>
          </p:cNvSpPr>
          <p:nvPr/>
        </p:nvSpPr>
        <p:spPr bwMode="auto">
          <a:xfrm>
            <a:off x="3665538" y="8863013"/>
            <a:ext cx="2660650" cy="369887"/>
          </a:xfrm>
          <a:prstGeom prst="rect">
            <a:avLst/>
          </a:prstGeom>
          <a:noFill/>
          <a:ln w="9525">
            <a:noFill/>
            <a:miter lim="800000"/>
            <a:headEnd/>
            <a:tailEnd/>
          </a:ln>
        </p:spPr>
        <p:txBody>
          <a:bodyPr wrap="none">
            <a:spAutoFit/>
          </a:bodyPr>
          <a:lstStyle/>
          <a:p>
            <a:r>
              <a:rPr lang="is-IS">
                <a:cs typeface="DejaVu Sans"/>
              </a:rPr>
              <a:t>…...................................</a:t>
            </a:r>
            <a:endParaRPr lang="it-IT">
              <a:cs typeface="DejaVu Sans"/>
            </a:endParaRPr>
          </a:p>
        </p:txBody>
      </p:sp>
      <p:sp>
        <p:nvSpPr>
          <p:cNvPr id="2" name="CasellaDiTesto 1"/>
          <p:cNvSpPr txBox="1"/>
          <p:nvPr/>
        </p:nvSpPr>
        <p:spPr>
          <a:xfrm>
            <a:off x="4892675" y="3329970"/>
            <a:ext cx="1787669" cy="369332"/>
          </a:xfrm>
          <a:prstGeom prst="rect">
            <a:avLst/>
          </a:prstGeom>
          <a:noFill/>
        </p:spPr>
        <p:txBody>
          <a:bodyPr wrap="none" rtlCol="0">
            <a:spAutoFit/>
          </a:bodyPr>
          <a:lstStyle/>
          <a:p>
            <a:r>
              <a:rPr lang="it-IT" dirty="0" smtClean="0"/>
              <a:t>AÑADIR LOGO</a:t>
            </a:r>
            <a:endParaRPr lang="it-IT" dirty="0"/>
          </a:p>
        </p:txBody>
      </p:sp>
      <p:sp>
        <p:nvSpPr>
          <p:cNvPr id="18" name="CasellaDiTesto 17"/>
          <p:cNvSpPr txBox="1"/>
          <p:nvPr/>
        </p:nvSpPr>
        <p:spPr>
          <a:xfrm>
            <a:off x="7066951" y="10232867"/>
            <a:ext cx="325730" cy="246221"/>
          </a:xfrm>
          <a:prstGeom prst="rect">
            <a:avLst/>
          </a:prstGeom>
          <a:noFill/>
        </p:spPr>
        <p:txBody>
          <a:bodyPr wrap="none" rtlCol="0">
            <a:spAutoFit/>
          </a:bodyPr>
          <a:lstStyle/>
          <a:p>
            <a:r>
              <a:rPr lang="it-IT" sz="1000" dirty="0" smtClean="0"/>
              <a:t>21</a:t>
            </a:r>
            <a:endParaRPr lang="it-IT" sz="1000" dirty="0"/>
          </a:p>
        </p:txBody>
      </p:sp>
      <p:sp>
        <p:nvSpPr>
          <p:cNvPr id="19"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792162"/>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rgbClr val="FFFFFF"/>
                </a:solidFill>
                <a:latin typeface="+mn-lt"/>
                <a:ea typeface="+mn-ea"/>
                <a:cs typeface="+mn-cs"/>
                <a:sym typeface="Arial"/>
              </a:rPr>
              <a:t>         </a:t>
            </a:r>
            <a:r>
              <a:rPr lang="en-GB" sz="2000" dirty="0">
                <a:solidFill>
                  <a:srgbClr val="000000"/>
                </a:solidFill>
                <a:latin typeface="+mj-lt"/>
                <a:ea typeface="+mn-ea"/>
                <a:cs typeface="+mn-cs"/>
                <a:sym typeface="Arial"/>
              </a:rPr>
              <a:t>2. </a:t>
            </a:r>
            <a:r>
              <a:rPr lang="en-GB" sz="2000" dirty="0" err="1" smtClean="0">
                <a:solidFill>
                  <a:srgbClr val="000000"/>
                </a:solidFill>
                <a:latin typeface="+mj-lt"/>
                <a:ea typeface="+mn-ea"/>
                <a:cs typeface="+mn-cs"/>
                <a:sym typeface="Arial"/>
              </a:rPr>
              <a:t>Introducción</a:t>
            </a:r>
            <a:endParaRPr sz="2000" dirty="0">
              <a:solidFill>
                <a:srgbClr val="000000"/>
              </a:solidFill>
              <a:latin typeface="+mj-lt"/>
              <a:ea typeface="+mn-ea"/>
              <a:cs typeface="+mn-cs"/>
            </a:endParaRPr>
          </a:p>
        </p:txBody>
      </p:sp>
      <p:sp>
        <p:nvSpPr>
          <p:cNvPr id="33794" name="Shape 128"/>
          <p:cNvSpPr>
            <a:spLocks noChangeArrowheads="1"/>
          </p:cNvSpPr>
          <p:nvPr/>
        </p:nvSpPr>
        <p:spPr bwMode="auto">
          <a:xfrm>
            <a:off x="2809876" y="2736850"/>
            <a:ext cx="4047136" cy="2308324"/>
          </a:xfrm>
          <a:prstGeom prst="rect">
            <a:avLst/>
          </a:prstGeom>
          <a:noFill/>
          <a:ln w="12700">
            <a:noFill/>
            <a:miter lim="400000"/>
            <a:headEnd/>
            <a:tailEnd/>
          </a:ln>
        </p:spPr>
        <p:txBody>
          <a:bodyPr wrap="square" lIns="45719" rIns="45719">
            <a:spAutoFit/>
          </a:bodyPr>
          <a:lstStyle/>
          <a:p>
            <a:pPr algn="just"/>
            <a:r>
              <a:rPr lang="es-ES" sz="1200" dirty="0" smtClean="0"/>
              <a:t>La directriz de la Gestión y Comunicación de la Parte Interesada tiene como finalidad de proporcionar a otras organizaciones que están comprometidas a actividades y eventos para los mayores, como educadores de adultos, asociaciones de ancianos y tomadores de decisiones con una gran variedad de cursos de </a:t>
            </a:r>
            <a:r>
              <a:rPr lang="es-ES" sz="1200" dirty="0" err="1" smtClean="0"/>
              <a:t>Walk’n’Talk</a:t>
            </a:r>
            <a:r>
              <a:rPr lang="es-ES" sz="1200" dirty="0" smtClean="0"/>
              <a:t>, que fomentan el aprendizaje permanente entre los mayores.</a:t>
            </a:r>
          </a:p>
          <a:p>
            <a:pPr algn="just"/>
            <a:endParaRPr lang="es-ES" sz="1200" dirty="0" smtClean="0"/>
          </a:p>
          <a:p>
            <a:pPr algn="just"/>
            <a:r>
              <a:rPr lang="es-ES" sz="1200" dirty="0" smtClean="0"/>
              <a:t>Al mismo tiempo, las partes interesadas adquirirán una comprensión mejor sobre las necesidades y requisitos de los ciudadanos mayores y les enseñarán nuevas formas </a:t>
            </a:r>
            <a:endParaRPr lang="it-IT" sz="1200" dirty="0"/>
          </a:p>
          <a:p>
            <a:endParaRPr lang="ro-RO" sz="1200" dirty="0"/>
          </a:p>
        </p:txBody>
      </p:sp>
      <p:sp>
        <p:nvSpPr>
          <p:cNvPr id="10"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it-IT" sz="1200" b="1" dirty="0"/>
              <a:t>Stakeholder </a:t>
            </a:r>
            <a:r>
              <a:rPr lang="it-IT" sz="1200" b="1" dirty="0" err="1"/>
              <a:t>Managment</a:t>
            </a:r>
            <a:r>
              <a:rPr lang="it-IT" sz="1200" b="1" dirty="0"/>
              <a:t> and </a:t>
            </a:r>
            <a:r>
              <a:rPr lang="it-IT" sz="1200" b="1" dirty="0" err="1"/>
              <a:t>Communication</a:t>
            </a:r>
            <a:r>
              <a:rPr lang="it-IT" sz="1200" b="1" dirty="0"/>
              <a:t> </a:t>
            </a:r>
            <a:r>
              <a:rPr lang="it-IT" sz="1200" b="1" dirty="0" err="1"/>
              <a:t>Guidelines</a:t>
            </a:r>
            <a:endParaRPr lang="it-IT" sz="1200" dirty="0"/>
          </a:p>
        </p:txBody>
      </p:sp>
      <p:sp>
        <p:nvSpPr>
          <p:cNvPr id="33796"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r>
              <a:rPr lang="es-ES" sz="2800" b="1" dirty="0" smtClean="0"/>
              <a:t>Directriz de la Gestión y </a:t>
            </a:r>
          </a:p>
          <a:p>
            <a:r>
              <a:rPr lang="es-ES" sz="2800" b="1" dirty="0" smtClean="0"/>
              <a:t> Comunicación de la Parte Interesada </a:t>
            </a:r>
            <a:endParaRPr lang="en-GB" sz="7200" b="1" baseline="30000" dirty="0">
              <a:sym typeface="Arial" charset="0"/>
            </a:endParaRPr>
          </a:p>
        </p:txBody>
      </p:sp>
      <p:sp>
        <p:nvSpPr>
          <p:cNvPr id="33797"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33798" name="Immagine 2"/>
          <p:cNvPicPr>
            <a:picLocks noChangeAspect="1"/>
          </p:cNvPicPr>
          <p:nvPr/>
        </p:nvPicPr>
        <p:blipFill>
          <a:blip r:embed="rId3" cstate="print"/>
          <a:srcRect/>
          <a:stretch>
            <a:fillRect/>
          </a:stretch>
        </p:blipFill>
        <p:spPr bwMode="auto">
          <a:xfrm>
            <a:off x="1293813" y="8027988"/>
            <a:ext cx="5357812" cy="1700212"/>
          </a:xfrm>
          <a:prstGeom prst="rect">
            <a:avLst/>
          </a:prstGeom>
          <a:noFill/>
          <a:ln w="9525">
            <a:noFill/>
            <a:miter lim="800000"/>
            <a:headEnd/>
            <a:tailEnd/>
          </a:ln>
        </p:spPr>
      </p:pic>
      <p:pic>
        <p:nvPicPr>
          <p:cNvPr id="33799" name="Immagine 3"/>
          <p:cNvPicPr>
            <a:picLocks noChangeAspect="1"/>
          </p:cNvPicPr>
          <p:nvPr/>
        </p:nvPicPr>
        <p:blipFill>
          <a:blip r:embed="rId4" cstate="print"/>
          <a:srcRect/>
          <a:stretch>
            <a:fillRect/>
          </a:stretch>
        </p:blipFill>
        <p:spPr bwMode="auto">
          <a:xfrm>
            <a:off x="5326063" y="9791700"/>
            <a:ext cx="1358900" cy="238125"/>
          </a:xfrm>
          <a:prstGeom prst="rect">
            <a:avLst/>
          </a:prstGeom>
          <a:noFill/>
          <a:ln w="9525">
            <a:noFill/>
            <a:miter lim="800000"/>
            <a:headEnd/>
            <a:tailEnd/>
          </a:ln>
        </p:spPr>
      </p:pic>
      <p:pic>
        <p:nvPicPr>
          <p:cNvPr id="33800" name="Immagine 4"/>
          <p:cNvPicPr>
            <a:picLocks noChangeAspect="1"/>
          </p:cNvPicPr>
          <p:nvPr/>
        </p:nvPicPr>
        <p:blipFill>
          <a:blip r:embed="rId5" cstate="print"/>
          <a:srcRect/>
          <a:stretch>
            <a:fillRect/>
          </a:stretch>
        </p:blipFill>
        <p:spPr bwMode="auto">
          <a:xfrm>
            <a:off x="5238750" y="538163"/>
            <a:ext cx="2317750" cy="2317750"/>
          </a:xfrm>
          <a:prstGeom prst="rect">
            <a:avLst/>
          </a:prstGeom>
          <a:noFill/>
          <a:ln w="9525">
            <a:noFill/>
            <a:miter lim="800000"/>
            <a:headEnd/>
            <a:tailEnd/>
          </a:ln>
        </p:spPr>
      </p:pic>
      <p:pic>
        <p:nvPicPr>
          <p:cNvPr id="33801" name="Immagine 5"/>
          <p:cNvPicPr>
            <a:picLocks noChangeAspect="1"/>
          </p:cNvPicPr>
          <p:nvPr/>
        </p:nvPicPr>
        <p:blipFill>
          <a:blip r:embed="rId6" cstate="print"/>
          <a:srcRect/>
          <a:stretch>
            <a:fillRect/>
          </a:stretch>
        </p:blipFill>
        <p:spPr bwMode="auto">
          <a:xfrm>
            <a:off x="966788" y="3014227"/>
            <a:ext cx="1843088" cy="1843088"/>
          </a:xfrm>
          <a:prstGeom prst="rect">
            <a:avLst/>
          </a:prstGeom>
          <a:noFill/>
          <a:ln w="9525">
            <a:noFill/>
            <a:miter lim="800000"/>
            <a:headEnd/>
            <a:tailEnd/>
          </a:ln>
        </p:spPr>
      </p:pic>
      <p:sp>
        <p:nvSpPr>
          <p:cNvPr id="33802" name="Rettangolo 6"/>
          <p:cNvSpPr>
            <a:spLocks noChangeArrowheads="1"/>
          </p:cNvSpPr>
          <p:nvPr/>
        </p:nvSpPr>
        <p:spPr bwMode="auto">
          <a:xfrm>
            <a:off x="966789" y="4857315"/>
            <a:ext cx="5776912" cy="2492990"/>
          </a:xfrm>
          <a:prstGeom prst="rect">
            <a:avLst/>
          </a:prstGeom>
          <a:noFill/>
          <a:ln w="9525">
            <a:noFill/>
            <a:miter lim="800000"/>
            <a:headEnd/>
            <a:tailEnd/>
          </a:ln>
        </p:spPr>
        <p:txBody>
          <a:bodyPr wrap="square">
            <a:spAutoFit/>
          </a:bodyPr>
          <a:lstStyle/>
          <a:p>
            <a:pPr algn="just"/>
            <a:r>
              <a:rPr lang="es-ES" sz="1200" dirty="0" smtClean="0"/>
              <a:t>para comprometerse a adquirir hábitos saludables, nuevas habilidades y conocimiento</a:t>
            </a:r>
            <a:endParaRPr lang="it-IT" sz="1200" dirty="0" smtClean="0">
              <a:cs typeface="DejaVu Sans"/>
            </a:endParaRPr>
          </a:p>
          <a:p>
            <a:pPr algn="just"/>
            <a:endParaRPr lang="it-IT" sz="1200" dirty="0">
              <a:cs typeface="DejaVu Sans"/>
            </a:endParaRPr>
          </a:p>
          <a:p>
            <a:pPr algn="just"/>
            <a:r>
              <a:rPr lang="es-ES" sz="1200" dirty="0" smtClean="0"/>
              <a:t>La guía proporcionará información para las partes interesadas y herramientas apropiadas para implementar un curso de </a:t>
            </a:r>
            <a:r>
              <a:rPr lang="es-ES" sz="1200" dirty="0" err="1" smtClean="0"/>
              <a:t>Walk’n’Talk</a:t>
            </a:r>
            <a:r>
              <a:rPr lang="es-ES" sz="1200" dirty="0" smtClean="0"/>
              <a:t> en su propio entorno. </a:t>
            </a:r>
          </a:p>
          <a:p>
            <a:pPr algn="just"/>
            <a:r>
              <a:rPr lang="it-IT" sz="1200" dirty="0">
                <a:cs typeface="DejaVu Sans"/>
              </a:rPr>
              <a:t> </a:t>
            </a:r>
          </a:p>
          <a:p>
            <a:pPr algn="just"/>
            <a:r>
              <a:rPr lang="es-ES" sz="1200" dirty="0" smtClean="0"/>
              <a:t>Entonces, la guía ayudará a las partes interesadas a:</a:t>
            </a:r>
            <a:endParaRPr lang="it-IT" sz="1200" dirty="0">
              <a:cs typeface="DejaVu Sans"/>
            </a:endParaRPr>
          </a:p>
          <a:p>
            <a:pPr algn="just"/>
            <a:r>
              <a:rPr lang="it-IT" sz="1200" dirty="0">
                <a:cs typeface="DejaVu Sans"/>
              </a:rPr>
              <a:t>-  </a:t>
            </a:r>
            <a:r>
              <a:rPr lang="it-IT" sz="1200" dirty="0" smtClean="0">
                <a:cs typeface="DejaVu Sans"/>
              </a:rPr>
              <a:t>reclutar instructores apropiados,</a:t>
            </a:r>
            <a:endParaRPr lang="it-IT" sz="1200" dirty="0">
              <a:cs typeface="DejaVu Sans"/>
            </a:endParaRPr>
          </a:p>
          <a:p>
            <a:pPr algn="just"/>
            <a:r>
              <a:rPr lang="it-IT" sz="1200" dirty="0">
                <a:cs typeface="DejaVu Sans"/>
              </a:rPr>
              <a:t>-  </a:t>
            </a:r>
            <a:r>
              <a:rPr lang="it-IT" sz="1200" dirty="0" smtClean="0">
                <a:cs typeface="DejaVu Sans"/>
              </a:rPr>
              <a:t>reclutar alumnos,</a:t>
            </a:r>
            <a:endParaRPr lang="it-IT" sz="1200" dirty="0">
              <a:cs typeface="DejaVu Sans"/>
            </a:endParaRPr>
          </a:p>
          <a:p>
            <a:pPr algn="just"/>
            <a:r>
              <a:rPr lang="it-IT" sz="1200" dirty="0">
                <a:cs typeface="DejaVu Sans"/>
              </a:rPr>
              <a:t>-  </a:t>
            </a:r>
            <a:r>
              <a:rPr lang="it-IT" sz="1200" dirty="0" smtClean="0">
                <a:cs typeface="DejaVu Sans"/>
              </a:rPr>
              <a:t>identificar potenciales partes interesadas,</a:t>
            </a:r>
            <a:endParaRPr lang="it-IT" sz="1200" dirty="0">
              <a:cs typeface="DejaVu Sans"/>
            </a:endParaRPr>
          </a:p>
          <a:p>
            <a:pPr algn="just"/>
            <a:r>
              <a:rPr lang="it-IT" sz="1200" dirty="0">
                <a:cs typeface="DejaVu Sans"/>
              </a:rPr>
              <a:t>-  </a:t>
            </a:r>
            <a:r>
              <a:rPr lang="it-IT" sz="1200" dirty="0" smtClean="0">
                <a:cs typeface="DejaVu Sans"/>
              </a:rPr>
              <a:t>abordar potenciales partes interesadas,</a:t>
            </a:r>
            <a:endParaRPr lang="it-IT" sz="1200" dirty="0">
              <a:cs typeface="DejaVu Sans"/>
            </a:endParaRPr>
          </a:p>
          <a:p>
            <a:pPr algn="just"/>
            <a:r>
              <a:rPr lang="it-IT" sz="1200" dirty="0">
                <a:cs typeface="DejaVu Sans"/>
              </a:rPr>
              <a:t>-  </a:t>
            </a:r>
            <a:r>
              <a:rPr lang="it-IT" sz="1200" dirty="0" smtClean="0">
                <a:cs typeface="DejaVu Sans"/>
              </a:rPr>
              <a:t>informar sobre el progreso del proyecto</a:t>
            </a:r>
            <a:endParaRPr lang="it-IT" sz="1200" dirty="0">
              <a:cs typeface="DejaVu Sans"/>
            </a:endParaRPr>
          </a:p>
          <a:p>
            <a:pPr algn="just"/>
            <a:r>
              <a:rPr lang="it-IT" sz="1200" dirty="0">
                <a:cs typeface="DejaVu Sans"/>
              </a:rPr>
              <a:t> </a:t>
            </a:r>
            <a:endParaRPr lang="it-IT" sz="1200" dirty="0" smtClean="0">
              <a:cs typeface="DejaVu Sans"/>
            </a:endParaRPr>
          </a:p>
        </p:txBody>
      </p:sp>
      <p:pic>
        <p:nvPicPr>
          <p:cNvPr id="33803" name="Immagine 12"/>
          <p:cNvPicPr>
            <a:picLocks noChangeAspect="1"/>
          </p:cNvPicPr>
          <p:nvPr/>
        </p:nvPicPr>
        <p:blipFill>
          <a:blip r:embed="rId7" cstate="print"/>
          <a:srcRect/>
          <a:stretch>
            <a:fillRect/>
          </a:stretch>
        </p:blipFill>
        <p:spPr bwMode="auto">
          <a:xfrm>
            <a:off x="301625" y="9864725"/>
            <a:ext cx="665163" cy="665163"/>
          </a:xfrm>
          <a:prstGeom prst="rect">
            <a:avLst/>
          </a:prstGeom>
          <a:noFill/>
          <a:ln w="9525">
            <a:noFill/>
            <a:miter lim="800000"/>
            <a:headEnd/>
            <a:tailEnd/>
          </a:ln>
        </p:spPr>
      </p:pic>
      <p:sp>
        <p:nvSpPr>
          <p:cNvPr id="14" name="CasellaDiTesto 13"/>
          <p:cNvSpPr txBox="1"/>
          <p:nvPr/>
        </p:nvSpPr>
        <p:spPr>
          <a:xfrm>
            <a:off x="7066951" y="10232867"/>
            <a:ext cx="255198" cy="246221"/>
          </a:xfrm>
          <a:prstGeom prst="rect">
            <a:avLst/>
          </a:prstGeom>
          <a:noFill/>
        </p:spPr>
        <p:txBody>
          <a:bodyPr wrap="none" rtlCol="0">
            <a:spAutoFit/>
          </a:bodyPr>
          <a:lstStyle/>
          <a:p>
            <a:r>
              <a:rPr lang="it-IT" sz="1000" dirty="0" smtClean="0"/>
              <a:t>2</a:t>
            </a:r>
            <a:endParaRPr lang="it-IT"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12700" y="1703388"/>
            <a:ext cx="7556500" cy="792162"/>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rgbClr val="FFFFFF"/>
                </a:solidFill>
                <a:latin typeface="+mn-lt"/>
                <a:ea typeface="+mn-ea"/>
                <a:cs typeface="+mn-cs"/>
                <a:sym typeface="Arial"/>
              </a:rPr>
              <a:t>           </a:t>
            </a:r>
            <a:r>
              <a:rPr lang="en-GB" sz="2000" dirty="0">
                <a:solidFill>
                  <a:srgbClr val="000000"/>
                </a:solidFill>
                <a:latin typeface="+mj-lt"/>
                <a:ea typeface="+mn-ea"/>
                <a:cs typeface="+mn-cs"/>
                <a:sym typeface="Arial"/>
              </a:rPr>
              <a:t>3. </a:t>
            </a:r>
            <a:r>
              <a:rPr lang="en-GB" sz="2000" dirty="0" err="1" smtClean="0">
                <a:solidFill>
                  <a:srgbClr val="000000"/>
                </a:solidFill>
                <a:latin typeface="+mj-lt"/>
                <a:ea typeface="+mn-ea"/>
                <a:cs typeface="+mn-cs"/>
                <a:sym typeface="Arial"/>
              </a:rPr>
              <a:t>Plantilla</a:t>
            </a:r>
            <a:r>
              <a:rPr lang="en-GB" sz="2000" dirty="0" smtClean="0">
                <a:solidFill>
                  <a:srgbClr val="000000"/>
                </a:solidFill>
                <a:latin typeface="+mj-lt"/>
                <a:ea typeface="+mn-ea"/>
                <a:cs typeface="+mn-cs"/>
                <a:sym typeface="Arial"/>
              </a:rPr>
              <a:t> del </a:t>
            </a:r>
            <a:r>
              <a:rPr lang="en-GB" sz="2000" dirty="0" err="1" smtClean="0">
                <a:solidFill>
                  <a:srgbClr val="000000"/>
                </a:solidFill>
                <a:latin typeface="+mj-lt"/>
                <a:ea typeface="+mn-ea"/>
                <a:cs typeface="+mn-cs"/>
                <a:sym typeface="Arial"/>
              </a:rPr>
              <a:t>folleto</a:t>
            </a:r>
            <a:r>
              <a:rPr lang="en-GB" sz="2000" dirty="0" smtClean="0">
                <a:solidFill>
                  <a:srgbClr val="000000"/>
                </a:solidFill>
                <a:latin typeface="+mj-lt"/>
                <a:ea typeface="+mn-ea"/>
                <a:cs typeface="+mn-cs"/>
                <a:sym typeface="Arial"/>
              </a:rPr>
              <a:t> </a:t>
            </a:r>
            <a:endParaRPr lang="en-GB" sz="2000" dirty="0">
              <a:solidFill>
                <a:srgbClr val="000000"/>
              </a:solidFill>
              <a:latin typeface="+mj-lt"/>
              <a:ea typeface="+mn-ea"/>
              <a:cs typeface="+mn-cs"/>
            </a:endParaRPr>
          </a:p>
        </p:txBody>
      </p:sp>
      <p:sp>
        <p:nvSpPr>
          <p:cNvPr id="10"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it-IT" sz="1200" b="1" dirty="0"/>
              <a:t>Stakeholder </a:t>
            </a:r>
            <a:r>
              <a:rPr lang="it-IT" sz="1200" b="1" dirty="0" err="1"/>
              <a:t>Managment</a:t>
            </a:r>
            <a:r>
              <a:rPr lang="it-IT" sz="1200" b="1" dirty="0"/>
              <a:t> and </a:t>
            </a:r>
            <a:r>
              <a:rPr lang="it-IT" sz="1200" b="1" dirty="0" err="1"/>
              <a:t>Communication</a:t>
            </a:r>
            <a:r>
              <a:rPr lang="it-IT" sz="1200" b="1" dirty="0"/>
              <a:t> </a:t>
            </a:r>
            <a:r>
              <a:rPr lang="it-IT" sz="1200" b="1" dirty="0" err="1"/>
              <a:t>Guidelines</a:t>
            </a:r>
            <a:endParaRPr lang="it-IT" sz="1200" dirty="0"/>
          </a:p>
        </p:txBody>
      </p:sp>
      <p:sp>
        <p:nvSpPr>
          <p:cNvPr id="35843"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s-ES" sz="2800" b="1" dirty="0" smtClean="0"/>
              <a:t>Directriz de la Gestión y  </a:t>
            </a:r>
          </a:p>
          <a:p>
            <a:r>
              <a:rPr lang="es-ES" sz="2800" b="1" dirty="0" smtClean="0"/>
              <a:t>Comunicación de la Parte Interesada </a:t>
            </a:r>
            <a:endParaRPr lang="en-GB" sz="7200" b="1" baseline="30000" dirty="0" smtClean="0">
              <a:sym typeface="Arial" charset="0"/>
            </a:endParaRPr>
          </a:p>
          <a:p>
            <a:endParaRPr lang="en-GB" b="1" dirty="0">
              <a:cs typeface="DejaVu Sans"/>
              <a:sym typeface="Arial" charset="0"/>
            </a:endParaRPr>
          </a:p>
        </p:txBody>
      </p:sp>
      <p:sp>
        <p:nvSpPr>
          <p:cNvPr id="35844"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35845"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pic>
        <p:nvPicPr>
          <p:cNvPr id="35846"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pic>
        <p:nvPicPr>
          <p:cNvPr id="35847" name="Immagine 8"/>
          <p:cNvPicPr>
            <a:picLocks noChangeAspect="1"/>
          </p:cNvPicPr>
          <p:nvPr/>
        </p:nvPicPr>
        <p:blipFill>
          <a:blip r:embed="rId4" cstate="print"/>
          <a:srcRect/>
          <a:stretch>
            <a:fillRect/>
          </a:stretch>
        </p:blipFill>
        <p:spPr bwMode="auto">
          <a:xfrm>
            <a:off x="3548063" y="2765425"/>
            <a:ext cx="665162" cy="663575"/>
          </a:xfrm>
          <a:prstGeom prst="rect">
            <a:avLst/>
          </a:prstGeom>
          <a:noFill/>
          <a:ln w="9525">
            <a:noFill/>
            <a:miter lim="800000"/>
            <a:headEnd/>
            <a:tailEnd/>
          </a:ln>
        </p:spPr>
      </p:pic>
      <p:pic>
        <p:nvPicPr>
          <p:cNvPr id="35848" name="Picture 2"/>
          <p:cNvPicPr>
            <a:picLocks noChangeAspect="1"/>
          </p:cNvPicPr>
          <p:nvPr/>
        </p:nvPicPr>
        <p:blipFill>
          <a:blip r:embed="rId5" cstate="print"/>
          <a:srcRect/>
          <a:stretch>
            <a:fillRect/>
          </a:stretch>
        </p:blipFill>
        <p:spPr bwMode="auto">
          <a:xfrm>
            <a:off x="877888" y="2763838"/>
            <a:ext cx="2427287" cy="693737"/>
          </a:xfrm>
          <a:prstGeom prst="rect">
            <a:avLst/>
          </a:prstGeom>
          <a:noFill/>
          <a:ln w="9525">
            <a:noFill/>
            <a:miter lim="800000"/>
            <a:headEnd/>
            <a:tailEnd/>
          </a:ln>
        </p:spPr>
      </p:pic>
      <p:pic>
        <p:nvPicPr>
          <p:cNvPr id="35849" name="Immagine 1"/>
          <p:cNvPicPr>
            <a:picLocks noChangeAspect="1"/>
          </p:cNvPicPr>
          <p:nvPr/>
        </p:nvPicPr>
        <p:blipFill>
          <a:blip r:embed="rId6" cstate="print"/>
          <a:srcRect/>
          <a:stretch>
            <a:fillRect/>
          </a:stretch>
        </p:blipFill>
        <p:spPr bwMode="auto">
          <a:xfrm>
            <a:off x="4554538" y="2557463"/>
            <a:ext cx="1474787" cy="1108075"/>
          </a:xfrm>
          <a:prstGeom prst="rect">
            <a:avLst/>
          </a:prstGeom>
          <a:noFill/>
          <a:ln w="9525">
            <a:noFill/>
            <a:miter lim="800000"/>
            <a:headEnd/>
            <a:tailEnd/>
          </a:ln>
        </p:spPr>
      </p:pic>
      <p:pic>
        <p:nvPicPr>
          <p:cNvPr id="35850" name="Immagine 13"/>
          <p:cNvPicPr>
            <a:picLocks noChangeAspect="1"/>
          </p:cNvPicPr>
          <p:nvPr/>
        </p:nvPicPr>
        <p:blipFill>
          <a:blip r:embed="rId7" cstate="print"/>
          <a:srcRect/>
          <a:stretch>
            <a:fillRect/>
          </a:stretch>
        </p:blipFill>
        <p:spPr bwMode="auto">
          <a:xfrm rot="7765263">
            <a:off x="5251451" y="6243637"/>
            <a:ext cx="1903412" cy="1903413"/>
          </a:xfrm>
          <a:prstGeom prst="rect">
            <a:avLst/>
          </a:prstGeom>
          <a:noFill/>
          <a:ln w="9525">
            <a:noFill/>
            <a:miter lim="800000"/>
            <a:headEnd/>
            <a:tailEnd/>
          </a:ln>
        </p:spPr>
      </p:pic>
      <p:sp>
        <p:nvSpPr>
          <p:cNvPr id="35851" name="Shape 115"/>
          <p:cNvSpPr>
            <a:spLocks noChangeArrowheads="1"/>
          </p:cNvSpPr>
          <p:nvPr/>
        </p:nvSpPr>
        <p:spPr bwMode="auto">
          <a:xfrm>
            <a:off x="1360488" y="3573463"/>
            <a:ext cx="4486275" cy="503237"/>
          </a:xfrm>
          <a:prstGeom prst="rect">
            <a:avLst/>
          </a:prstGeom>
          <a:noFill/>
          <a:ln w="12700">
            <a:noFill/>
            <a:miter lim="400000"/>
            <a:headEnd/>
            <a:tailEnd/>
          </a:ln>
        </p:spPr>
        <p:txBody>
          <a:bodyPr lIns="45719" rIns="45719">
            <a:spAutoFit/>
          </a:bodyPr>
          <a:lstStyle/>
          <a:p>
            <a:pPr algn="ctr"/>
            <a:r>
              <a:rPr lang="en-GB" sz="4000" b="1" i="1" baseline="30000">
                <a:sym typeface="Arial" charset="0"/>
              </a:rPr>
              <a:t>Walk and Talk</a:t>
            </a:r>
          </a:p>
        </p:txBody>
      </p:sp>
      <p:sp>
        <p:nvSpPr>
          <p:cNvPr id="35852" name="Rettangolo 2"/>
          <p:cNvSpPr>
            <a:spLocks noChangeArrowheads="1"/>
          </p:cNvSpPr>
          <p:nvPr/>
        </p:nvSpPr>
        <p:spPr bwMode="auto">
          <a:xfrm>
            <a:off x="547688" y="5586413"/>
            <a:ext cx="6384925" cy="461665"/>
          </a:xfrm>
          <a:prstGeom prst="rect">
            <a:avLst/>
          </a:prstGeom>
          <a:noFill/>
          <a:ln w="9525">
            <a:noFill/>
            <a:miter lim="800000"/>
            <a:headEnd/>
            <a:tailEnd/>
          </a:ln>
        </p:spPr>
        <p:txBody>
          <a:bodyPr>
            <a:spAutoFit/>
          </a:bodyPr>
          <a:lstStyle/>
          <a:p>
            <a:pPr algn="just"/>
            <a:r>
              <a:rPr lang="it-IT" sz="1200" dirty="0" smtClean="0">
                <a:cs typeface="DejaVu Sans"/>
              </a:rPr>
              <a:t>El proyecto de </a:t>
            </a:r>
            <a:r>
              <a:rPr lang="it-IT" sz="1200" b="1" i="1" dirty="0" smtClean="0">
                <a:cs typeface="DejaVu Sans"/>
              </a:rPr>
              <a:t>Walk’n’Talk</a:t>
            </a:r>
            <a:r>
              <a:rPr lang="it-IT" sz="1200" dirty="0" smtClean="0">
                <a:cs typeface="DejaVu Sans"/>
              </a:rPr>
              <a:t> ha creado una gran variedad de cursos creativos, que fomentan el aprendizaje permanente entre los mayores apoyando el evnejcimiento activo.</a:t>
            </a:r>
            <a:endParaRPr lang="it-IT" sz="1200" dirty="0">
              <a:cs typeface="DejaVu Sans"/>
            </a:endParaRPr>
          </a:p>
        </p:txBody>
      </p:sp>
      <p:sp>
        <p:nvSpPr>
          <p:cNvPr id="35853" name="CasellaDiTesto 6"/>
          <p:cNvSpPr txBox="1">
            <a:spLocks noChangeArrowheads="1"/>
          </p:cNvSpPr>
          <p:nvPr/>
        </p:nvSpPr>
        <p:spPr bwMode="auto">
          <a:xfrm>
            <a:off x="547688" y="6113463"/>
            <a:ext cx="5595937" cy="646331"/>
          </a:xfrm>
          <a:prstGeom prst="rect">
            <a:avLst/>
          </a:prstGeom>
          <a:noFill/>
          <a:ln w="9525">
            <a:noFill/>
            <a:miter lim="800000"/>
            <a:headEnd/>
            <a:tailEnd/>
          </a:ln>
        </p:spPr>
        <p:txBody>
          <a:bodyPr>
            <a:spAutoFit/>
          </a:bodyPr>
          <a:lstStyle/>
          <a:p>
            <a:r>
              <a:rPr lang="it-IT" sz="1200" dirty="0" smtClean="0">
                <a:cs typeface="DejaVu Sans"/>
              </a:rPr>
              <a:t>El envejecimiento activo y saludable es una parte esencial de la “Estrategia Europa 2020”, éxito del cual depende profundamente de permitir a los ancianos que contribuyan en la sociedad.</a:t>
            </a:r>
            <a:endParaRPr lang="it-IT" sz="1200" dirty="0">
              <a:cs typeface="DejaVu Sans"/>
            </a:endParaRPr>
          </a:p>
        </p:txBody>
      </p:sp>
      <p:sp>
        <p:nvSpPr>
          <p:cNvPr id="35854" name="CasellaDiTesto 16"/>
          <p:cNvSpPr txBox="1">
            <a:spLocks noChangeArrowheads="1"/>
          </p:cNvSpPr>
          <p:nvPr/>
        </p:nvSpPr>
        <p:spPr bwMode="auto">
          <a:xfrm>
            <a:off x="1943100" y="8934450"/>
            <a:ext cx="5318507" cy="646331"/>
          </a:xfrm>
          <a:prstGeom prst="rect">
            <a:avLst/>
          </a:prstGeom>
          <a:noFill/>
          <a:ln w="9525">
            <a:noFill/>
            <a:miter lim="800000"/>
            <a:headEnd/>
            <a:tailEnd/>
          </a:ln>
        </p:spPr>
        <p:txBody>
          <a:bodyPr wrap="none">
            <a:spAutoFit/>
          </a:bodyPr>
          <a:lstStyle/>
          <a:p>
            <a:r>
              <a:rPr lang="it-IT" b="1" i="1" dirty="0" smtClean="0">
                <a:cs typeface="DejaVu Sans"/>
              </a:rPr>
              <a:t>El proyecto Walk’n’Talk</a:t>
            </a:r>
            <a:r>
              <a:rPr lang="is-IS" b="1" i="1" dirty="0" smtClean="0">
                <a:cs typeface="DejaVu Sans"/>
              </a:rPr>
              <a:t>…</a:t>
            </a:r>
            <a:endParaRPr lang="it-IT" b="1" i="1" dirty="0">
              <a:cs typeface="DejaVu Sans"/>
            </a:endParaRPr>
          </a:p>
          <a:p>
            <a:r>
              <a:rPr lang="it-IT" dirty="0">
                <a:cs typeface="DejaVu Sans"/>
              </a:rPr>
              <a:t>	</a:t>
            </a:r>
            <a:r>
              <a:rPr lang="it-IT" b="1" i="1" dirty="0" smtClean="0">
                <a:cs typeface="DejaVu Sans"/>
              </a:rPr>
              <a:t>¡Envejecimiento Saludable y Activo!    </a:t>
            </a:r>
            <a:endParaRPr lang="it-IT" b="1" i="1" dirty="0">
              <a:cs typeface="DejaVu Sans"/>
            </a:endParaRPr>
          </a:p>
        </p:txBody>
      </p:sp>
      <p:pic>
        <p:nvPicPr>
          <p:cNvPr id="35855" name="Immagine 18"/>
          <p:cNvPicPr>
            <a:picLocks noChangeAspect="1"/>
          </p:cNvPicPr>
          <p:nvPr/>
        </p:nvPicPr>
        <p:blipFill>
          <a:blip r:embed="rId8" cstate="print"/>
          <a:srcRect/>
          <a:stretch>
            <a:fillRect/>
          </a:stretch>
        </p:blipFill>
        <p:spPr bwMode="auto">
          <a:xfrm>
            <a:off x="633413" y="3965575"/>
            <a:ext cx="6051550" cy="1501775"/>
          </a:xfrm>
          <a:prstGeom prst="rect">
            <a:avLst/>
          </a:prstGeom>
          <a:noFill/>
          <a:ln w="9525">
            <a:noFill/>
            <a:miter lim="800000"/>
            <a:headEnd/>
            <a:tailEnd/>
          </a:ln>
        </p:spPr>
      </p:pic>
      <p:sp>
        <p:nvSpPr>
          <p:cNvPr id="35860" name="Rettangolo 20"/>
          <p:cNvSpPr>
            <a:spLocks noChangeArrowheads="1"/>
          </p:cNvSpPr>
          <p:nvPr/>
        </p:nvSpPr>
        <p:spPr bwMode="auto">
          <a:xfrm>
            <a:off x="547688" y="7858659"/>
            <a:ext cx="6137275" cy="954107"/>
          </a:xfrm>
          <a:prstGeom prst="rect">
            <a:avLst/>
          </a:prstGeom>
          <a:noFill/>
          <a:ln w="9525">
            <a:noFill/>
            <a:miter lim="800000"/>
            <a:headEnd/>
            <a:tailEnd/>
          </a:ln>
        </p:spPr>
        <p:txBody>
          <a:bodyPr wrap="square">
            <a:spAutoFit/>
          </a:bodyPr>
          <a:lstStyle/>
          <a:p>
            <a:endParaRPr lang="it-IT" sz="1400" dirty="0" smtClean="0">
              <a:cs typeface="DejaVu Sans"/>
            </a:endParaRPr>
          </a:p>
          <a:p>
            <a:r>
              <a:rPr lang="it-IT" sz="1400" dirty="0" smtClean="0">
                <a:cs typeface="DejaVu Sans"/>
              </a:rPr>
              <a:t>Ven y apúntate al curso de inglés </a:t>
            </a:r>
            <a:r>
              <a:rPr lang="it-IT" sz="1400" i="1" dirty="0" smtClean="0">
                <a:cs typeface="DejaVu Sans"/>
              </a:rPr>
              <a:t>Walk’n’Talk</a:t>
            </a:r>
            <a:r>
              <a:rPr lang="it-IT" sz="1400" dirty="0" smtClean="0">
                <a:cs typeface="DejaVu Sans"/>
              </a:rPr>
              <a:t> y comprueba como el hecho de implicar tu cerebro y cuerpo te ayudará a mejorar tus habilidades orales en inglés rápidamente y fácilmente.</a:t>
            </a:r>
            <a:endParaRPr lang="it-IT" sz="1400" dirty="0">
              <a:cs typeface="DejaVu Sans"/>
            </a:endParaRPr>
          </a:p>
        </p:txBody>
      </p:sp>
      <p:sp>
        <p:nvSpPr>
          <p:cNvPr id="18" name="CasellaDiTesto 17"/>
          <p:cNvSpPr txBox="1"/>
          <p:nvPr/>
        </p:nvSpPr>
        <p:spPr>
          <a:xfrm>
            <a:off x="7066951" y="10232867"/>
            <a:ext cx="255198" cy="246221"/>
          </a:xfrm>
          <a:prstGeom prst="rect">
            <a:avLst/>
          </a:prstGeom>
          <a:noFill/>
        </p:spPr>
        <p:txBody>
          <a:bodyPr wrap="none" rtlCol="0">
            <a:spAutoFit/>
          </a:bodyPr>
          <a:lstStyle/>
          <a:p>
            <a:r>
              <a:rPr lang="it-IT" sz="1000" dirty="0" smtClean="0"/>
              <a:t>3</a:t>
            </a:r>
            <a:endParaRPr lang="it-IT" sz="1000" dirty="0"/>
          </a:p>
        </p:txBody>
      </p:sp>
      <p:sp>
        <p:nvSpPr>
          <p:cNvPr id="19" name="18 CuadroTexto"/>
          <p:cNvSpPr txBox="1"/>
          <p:nvPr/>
        </p:nvSpPr>
        <p:spPr>
          <a:xfrm>
            <a:off x="530436" y="6759794"/>
            <a:ext cx="5145746" cy="1600438"/>
          </a:xfrm>
          <a:prstGeom prst="rect">
            <a:avLst/>
          </a:prstGeom>
          <a:noFill/>
        </p:spPr>
        <p:txBody>
          <a:bodyPr wrap="square" rtlCol="0">
            <a:spAutoFit/>
          </a:bodyPr>
          <a:lstStyle/>
          <a:p>
            <a:r>
              <a:rPr lang="it-IT" sz="1400" dirty="0" smtClean="0">
                <a:cs typeface="DejaVu Sans"/>
              </a:rPr>
              <a:t>Si quisieras mejorar tus habilidades de inglés y al mismo tiempo mejorar tu salud física y mental, ¡este sería tu curso! El curso es para alumnos adultos (de 65 años y más) con habilidades básicas de inglés de nivel A” del CEFR. Juntos pasearemos al aire libre y hablaremos sobre varios tópicos, así que todo vale la pena.</a:t>
            </a:r>
          </a:p>
          <a:p>
            <a:endParaRPr lang="es-E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792162"/>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rgbClr val="FFFFFF"/>
                </a:solidFill>
                <a:latin typeface="+mn-lt"/>
                <a:ea typeface="+mn-ea"/>
                <a:cs typeface="+mn-cs"/>
                <a:sym typeface="Arial"/>
              </a:rPr>
              <a:t>           </a:t>
            </a:r>
            <a:r>
              <a:rPr lang="en-GB" sz="2000" dirty="0">
                <a:solidFill>
                  <a:srgbClr val="000000"/>
                </a:solidFill>
                <a:latin typeface="+mj-lt"/>
                <a:ea typeface="+mn-ea"/>
                <a:cs typeface="+mn-cs"/>
                <a:sym typeface="Arial"/>
              </a:rPr>
              <a:t>4. </a:t>
            </a:r>
            <a:r>
              <a:rPr lang="en-GB" sz="2000" dirty="0" err="1" smtClean="0">
                <a:solidFill>
                  <a:srgbClr val="000000"/>
                </a:solidFill>
                <a:latin typeface="+mj-lt"/>
                <a:ea typeface="+mn-ea"/>
                <a:cs typeface="+mn-cs"/>
                <a:sym typeface="Arial"/>
              </a:rPr>
              <a:t>Texto</a:t>
            </a:r>
            <a:r>
              <a:rPr lang="en-GB" sz="2000" dirty="0" smtClean="0">
                <a:solidFill>
                  <a:srgbClr val="000000"/>
                </a:solidFill>
                <a:latin typeface="+mj-lt"/>
                <a:ea typeface="+mn-ea"/>
                <a:cs typeface="+mn-cs"/>
                <a:sym typeface="Arial"/>
              </a:rPr>
              <a:t> </a:t>
            </a:r>
            <a:r>
              <a:rPr lang="en-GB" sz="2000" dirty="0" err="1" smtClean="0">
                <a:solidFill>
                  <a:srgbClr val="000000"/>
                </a:solidFill>
                <a:latin typeface="+mj-lt"/>
                <a:ea typeface="+mn-ea"/>
                <a:cs typeface="+mn-cs"/>
                <a:sym typeface="Arial"/>
              </a:rPr>
              <a:t>publicitario</a:t>
            </a:r>
            <a:r>
              <a:rPr lang="en-GB" sz="2000" dirty="0" smtClean="0">
                <a:solidFill>
                  <a:srgbClr val="000000"/>
                </a:solidFill>
                <a:latin typeface="+mj-lt"/>
                <a:ea typeface="+mn-ea"/>
                <a:cs typeface="+mn-cs"/>
                <a:sym typeface="Arial"/>
              </a:rPr>
              <a:t> </a:t>
            </a:r>
            <a:r>
              <a:rPr lang="en-GB" sz="2000" dirty="0" err="1" smtClean="0">
                <a:solidFill>
                  <a:srgbClr val="000000"/>
                </a:solidFill>
                <a:latin typeface="+mj-lt"/>
                <a:ea typeface="+mn-ea"/>
                <a:cs typeface="+mn-cs"/>
                <a:sym typeface="Arial"/>
              </a:rPr>
              <a:t>para</a:t>
            </a:r>
            <a:r>
              <a:rPr lang="en-GB" sz="2000" dirty="0" smtClean="0">
                <a:solidFill>
                  <a:srgbClr val="000000"/>
                </a:solidFill>
                <a:latin typeface="+mj-lt"/>
                <a:ea typeface="+mn-ea"/>
                <a:cs typeface="+mn-cs"/>
                <a:sym typeface="Arial"/>
              </a:rPr>
              <a:t> el </a:t>
            </a:r>
            <a:r>
              <a:rPr lang="en-GB" sz="2000" dirty="0" err="1" smtClean="0">
                <a:solidFill>
                  <a:srgbClr val="000000"/>
                </a:solidFill>
                <a:latin typeface="+mj-lt"/>
                <a:ea typeface="+mn-ea"/>
                <a:cs typeface="+mn-cs"/>
                <a:sym typeface="Arial"/>
              </a:rPr>
              <a:t>catálogo</a:t>
            </a:r>
            <a:r>
              <a:rPr lang="en-GB" sz="2000" dirty="0" smtClean="0">
                <a:solidFill>
                  <a:srgbClr val="000000"/>
                </a:solidFill>
                <a:latin typeface="+mj-lt"/>
                <a:ea typeface="+mn-ea"/>
                <a:cs typeface="+mn-cs"/>
                <a:sym typeface="Arial"/>
              </a:rPr>
              <a:t> </a:t>
            </a:r>
            <a:endParaRPr lang="en-GB" sz="2000" dirty="0">
              <a:solidFill>
                <a:srgbClr val="000000"/>
              </a:solidFill>
              <a:latin typeface="+mj-lt"/>
              <a:ea typeface="+mn-ea"/>
              <a:cs typeface="+mn-cs"/>
              <a:sym typeface="Arial"/>
            </a:endParaRPr>
          </a:p>
          <a:p>
            <a:pPr fontAlgn="auto">
              <a:spcBef>
                <a:spcPts val="0"/>
              </a:spcBef>
              <a:spcAft>
                <a:spcPts val="0"/>
              </a:spcAft>
              <a:defRPr>
                <a:solidFill>
                  <a:srgbClr val="FFFFFF"/>
                </a:solidFill>
              </a:defRPr>
            </a:pPr>
            <a:r>
              <a:rPr lang="en-GB" sz="2000" dirty="0">
                <a:solidFill>
                  <a:srgbClr val="000000"/>
                </a:solidFill>
                <a:latin typeface="+mj-lt"/>
                <a:ea typeface="+mn-ea"/>
                <a:cs typeface="+mn-cs"/>
                <a:sym typeface="Arial"/>
              </a:rPr>
              <a:t>	                        </a:t>
            </a:r>
            <a:r>
              <a:rPr lang="en-GB" sz="2000" dirty="0" smtClean="0">
                <a:solidFill>
                  <a:srgbClr val="000000"/>
                </a:solidFill>
                <a:latin typeface="+mj-lt"/>
                <a:ea typeface="+mn-ea"/>
                <a:cs typeface="+mn-cs"/>
                <a:sym typeface="Arial"/>
              </a:rPr>
              <a:t>(</a:t>
            </a:r>
            <a:r>
              <a:rPr lang="en-GB" sz="2000" dirty="0" err="1" smtClean="0">
                <a:solidFill>
                  <a:srgbClr val="000000"/>
                </a:solidFill>
                <a:latin typeface="+mj-lt"/>
                <a:ea typeface="+mn-ea"/>
                <a:cs typeface="+mn-cs"/>
                <a:sym typeface="Arial"/>
              </a:rPr>
              <a:t>Curso</a:t>
            </a:r>
            <a:r>
              <a:rPr lang="en-GB" sz="2000" dirty="0" smtClean="0">
                <a:solidFill>
                  <a:srgbClr val="000000"/>
                </a:solidFill>
                <a:latin typeface="+mj-lt"/>
                <a:ea typeface="+mn-ea"/>
                <a:cs typeface="+mn-cs"/>
                <a:sym typeface="Arial"/>
              </a:rPr>
              <a:t> 1 a 4)  </a:t>
            </a:r>
            <a:endParaRPr lang="en-GB" sz="2000" dirty="0">
              <a:solidFill>
                <a:srgbClr val="000000"/>
              </a:solidFill>
              <a:latin typeface="+mj-lt"/>
              <a:ea typeface="+mn-ea"/>
              <a:cs typeface="+mn-cs"/>
            </a:endParaRPr>
          </a:p>
        </p:txBody>
      </p:sp>
      <p:sp>
        <p:nvSpPr>
          <p:cNvPr id="10" name="CustomShape 32"/>
          <p:cNvSpPr/>
          <p:nvPr/>
        </p:nvSpPr>
        <p:spPr>
          <a:xfrm>
            <a:off x="1319842" y="10215563"/>
            <a:ext cx="5365121"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
        <p:nvSpPr>
          <p:cNvPr id="37891"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s-ES" sz="2800" b="1" dirty="0" smtClean="0"/>
              <a:t>Directriz de la Gestión y  </a:t>
            </a:r>
          </a:p>
          <a:p>
            <a:r>
              <a:rPr lang="es-ES" sz="2800" b="1" dirty="0" smtClean="0"/>
              <a:t>Comunicación de la Parte Interesada </a:t>
            </a:r>
            <a:endParaRPr lang="en-GB" sz="7200" b="1" baseline="30000" dirty="0" smtClean="0">
              <a:sym typeface="Arial" charset="0"/>
            </a:endParaRPr>
          </a:p>
        </p:txBody>
      </p:sp>
      <p:sp>
        <p:nvSpPr>
          <p:cNvPr id="37892"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37893"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37894" name="Rettangolo 6"/>
          <p:cNvSpPr>
            <a:spLocks noChangeArrowheads="1"/>
          </p:cNvSpPr>
          <p:nvPr/>
        </p:nvSpPr>
        <p:spPr bwMode="auto">
          <a:xfrm>
            <a:off x="847493" y="2891917"/>
            <a:ext cx="6077414" cy="7278916"/>
          </a:xfrm>
          <a:prstGeom prst="rect">
            <a:avLst/>
          </a:prstGeom>
          <a:noFill/>
          <a:ln w="9525">
            <a:noFill/>
            <a:miter lim="800000"/>
            <a:headEnd/>
            <a:tailEnd/>
          </a:ln>
        </p:spPr>
        <p:txBody>
          <a:bodyPr wrap="square">
            <a:spAutoFit/>
          </a:bodyPr>
          <a:lstStyle/>
          <a:p>
            <a:r>
              <a:rPr lang="it-IT" sz="1200" b="1" dirty="0" smtClean="0">
                <a:cs typeface="DejaVu Sans"/>
              </a:rPr>
              <a:t>Curso 1 – </a:t>
            </a:r>
            <a:r>
              <a:rPr lang="es-ES_tradnl" sz="1200" b="1" dirty="0" smtClean="0"/>
              <a:t>Inglés A2 para mayores de 65+ </a:t>
            </a:r>
            <a:r>
              <a:rPr lang="es-ES_tradnl" sz="1200" b="1" dirty="0" err="1" smtClean="0">
                <a:cs typeface="DejaVu Sans"/>
              </a:rPr>
              <a:t>Walk’n’Talk</a:t>
            </a:r>
            <a:endParaRPr lang="it-IT" sz="1200" b="1" dirty="0">
              <a:cs typeface="DejaVu Sans"/>
            </a:endParaRPr>
          </a:p>
          <a:p>
            <a:r>
              <a:rPr lang="it-IT" sz="1200" dirty="0" smtClean="0">
                <a:cs typeface="DejaVu Sans"/>
              </a:rPr>
              <a:t>Si quieres mejorar tus habilidades  conversacionales en inglés y al mismo tiempo mejorar tu salud física y mental, ¡este es tu curso! El curso es para alumnos adultos (mayores de 65) con conocimiento básico de inglés en nivel A2 del CEFR. Juntos pasearemos ai aire libre y hablaremos de varios temas, ¡así que todo vale la pena!</a:t>
            </a:r>
          </a:p>
          <a:p>
            <a:r>
              <a:rPr lang="it-IT" sz="1200" dirty="0" smtClean="0">
                <a:cs typeface="DejaVu Sans"/>
              </a:rPr>
              <a:t>Ven y apúntate al curso de inglés </a:t>
            </a:r>
            <a:r>
              <a:rPr lang="it-IT" sz="1200" i="1" dirty="0" smtClean="0">
                <a:cs typeface="DejaVu Sans"/>
              </a:rPr>
              <a:t>Walk’n’Talk</a:t>
            </a:r>
            <a:r>
              <a:rPr lang="it-IT" sz="1200" dirty="0" smtClean="0">
                <a:cs typeface="DejaVu Sans"/>
              </a:rPr>
              <a:t> y comprueba como el hecho de implicar tu cerebro y cuerpo te ayudará a mejorar tus habilidades orales en inglés rápidamente y fácilmente.</a:t>
            </a:r>
          </a:p>
          <a:p>
            <a:endParaRPr lang="it-IT" sz="1200" b="1" dirty="0" smtClean="0">
              <a:cs typeface="DejaVu Sans"/>
            </a:endParaRPr>
          </a:p>
          <a:p>
            <a:r>
              <a:rPr lang="it-IT" sz="1200" b="1" dirty="0" smtClean="0">
                <a:cs typeface="DejaVu Sans"/>
              </a:rPr>
              <a:t>Curso 2 – Narración digital en una sesión de Walk’n’Talk</a:t>
            </a:r>
          </a:p>
          <a:p>
            <a:r>
              <a:rPr lang="es-ES" sz="1200" dirty="0" smtClean="0"/>
              <a:t>La narración es una práctica de enseñanza bien establecida y considerada como efectiva para los propósitos de enseñanza porque una historia es más fácil de entender y recordar que una explicación. Esto ocurre porque usa las mismas estrategias que los humanos usan para dar significado a lo que tiene alrededor, porque mantiene en el mismo nivel el lenguaje diario y el propio de disciplinas. El uso educativo de la narración incluye una primera parte donde se aprende la gramática de la narrativa, y una segunda, que incluye la creación de historias como una herramienta para el desarrollo de nuevas habilidades.</a:t>
            </a:r>
          </a:p>
          <a:p>
            <a:endParaRPr lang="es-ES" sz="1200" b="1" dirty="0" smtClean="0">
              <a:cs typeface="DejaVu Sans"/>
            </a:endParaRPr>
          </a:p>
          <a:p>
            <a:r>
              <a:rPr lang="it-IT" sz="1200" b="1" dirty="0" smtClean="0">
                <a:cs typeface="DejaVu Sans"/>
              </a:rPr>
              <a:t>Curso 3 – Formación TIC combinada con el método Walk’n’Talk</a:t>
            </a:r>
            <a:endParaRPr lang="it-IT" sz="1200" b="1" dirty="0">
              <a:cs typeface="DejaVu Sans"/>
            </a:endParaRPr>
          </a:p>
          <a:p>
            <a:r>
              <a:rPr lang="it-IT" sz="1200" dirty="0" smtClean="0">
                <a:cs typeface="DejaVu Sans"/>
              </a:rPr>
              <a:t>La digitalización no se interrumpe a una cierta edad. Además, los mayores necesitan usar sus móviles y cuentas de correo electrónico. También quieren socializar a través de las redes sociales como Facebook, Instagram o Whatsapp. En este curso los alumnos adultos recibirán información y una aportación práctica sobre cómo usar smartphones, móviles o tabletas (cómo instalar aplicaciónes, cómo hacer y usar fotos, cómo comunicar, etc.). Todas esas nuevas habilidades serán practicadas continuamente y al final del curso se combinará con unos acertijos atravesando un campo.  </a:t>
            </a:r>
            <a:endParaRPr lang="it-IT" sz="1200" dirty="0">
              <a:cs typeface="DejaVu Sans"/>
            </a:endParaRPr>
          </a:p>
          <a:p>
            <a:endParaRPr lang="it-IT" sz="1200" dirty="0">
              <a:cs typeface="DejaVu Sans"/>
            </a:endParaRPr>
          </a:p>
          <a:p>
            <a:r>
              <a:rPr lang="es-ES" sz="1200" b="1" dirty="0" smtClean="0">
                <a:cs typeface="DejaVu Sans"/>
              </a:rPr>
              <a:t>Curso 4 – Rutas matemáticas</a:t>
            </a:r>
            <a:endParaRPr lang="it-IT" sz="1200" b="1" dirty="0">
              <a:cs typeface="DejaVu Sans"/>
            </a:endParaRPr>
          </a:p>
          <a:p>
            <a:r>
              <a:rPr lang="it-IT" sz="1200" dirty="0" smtClean="0">
                <a:cs typeface="DejaVu Sans"/>
              </a:rPr>
              <a:t>Si quieres mejorar tus habilidades logísticas y resolutivas mientras mejoras tu salud física y mental, ¡este es tu curso! Este curso está dirigido a todos los alumnos adultos (mayores de 65 años) con un nivel básico de matemáticas. Los alumnos aprenderán matemáticas y conceptos que nos rodean y que pueden encontrarse fácilmente en nuestro entorno mientras se da un paseo.</a:t>
            </a:r>
          </a:p>
          <a:p>
            <a:r>
              <a:rPr lang="it-IT" sz="1200" dirty="0" smtClean="0">
                <a:cs typeface="DejaVu Sans"/>
              </a:rPr>
              <a:t>¡Ven y apúntate a nuestro curso de Walk’n’Talk y aprende que envejecer también puede ser divertido!</a:t>
            </a:r>
            <a:endParaRPr lang="it-IT" sz="1200" dirty="0">
              <a:cs typeface="DejaVu Sans"/>
            </a:endParaRPr>
          </a:p>
          <a:p>
            <a:endParaRPr lang="it-IT" sz="1100" dirty="0">
              <a:cs typeface="DejaVu Sans"/>
            </a:endParaRPr>
          </a:p>
        </p:txBody>
      </p:sp>
      <p:pic>
        <p:nvPicPr>
          <p:cNvPr id="37895"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9" name="CasellaDiTesto 8"/>
          <p:cNvSpPr txBox="1"/>
          <p:nvPr/>
        </p:nvSpPr>
        <p:spPr>
          <a:xfrm>
            <a:off x="7066951" y="10232867"/>
            <a:ext cx="255198" cy="246221"/>
          </a:xfrm>
          <a:prstGeom prst="rect">
            <a:avLst/>
          </a:prstGeom>
          <a:noFill/>
        </p:spPr>
        <p:txBody>
          <a:bodyPr wrap="none" rtlCol="0">
            <a:spAutoFit/>
          </a:bodyPr>
          <a:lstStyle/>
          <a:p>
            <a:r>
              <a:rPr lang="it-IT" sz="1000" dirty="0" smtClean="0"/>
              <a:t>4</a:t>
            </a:r>
            <a:endParaRPr lang="it-IT"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792162"/>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rgbClr val="FFFFFF"/>
                </a:solidFill>
                <a:latin typeface="+mn-lt"/>
                <a:ea typeface="+mn-ea"/>
                <a:cs typeface="+mn-cs"/>
                <a:sym typeface="Arial"/>
              </a:rPr>
              <a:t>          </a:t>
            </a:r>
            <a:r>
              <a:rPr lang="en-GB" sz="2000" dirty="0">
                <a:solidFill>
                  <a:srgbClr val="000000"/>
                </a:solidFill>
                <a:latin typeface="+mj-lt"/>
                <a:ea typeface="+mn-ea"/>
                <a:cs typeface="+mn-cs"/>
                <a:sym typeface="Arial"/>
              </a:rPr>
              <a:t>5. </a:t>
            </a:r>
            <a:r>
              <a:rPr lang="en-GB" sz="2000" dirty="0" err="1" smtClean="0">
                <a:solidFill>
                  <a:srgbClr val="000000"/>
                </a:solidFill>
                <a:sym typeface="Arial"/>
              </a:rPr>
              <a:t>Texto</a:t>
            </a:r>
            <a:r>
              <a:rPr lang="en-GB" sz="2000" dirty="0" smtClean="0">
                <a:solidFill>
                  <a:srgbClr val="000000"/>
                </a:solidFill>
                <a:sym typeface="Arial"/>
              </a:rPr>
              <a:t> </a:t>
            </a:r>
            <a:r>
              <a:rPr lang="en-GB" sz="2000" dirty="0" err="1" smtClean="0">
                <a:solidFill>
                  <a:srgbClr val="000000"/>
                </a:solidFill>
                <a:sym typeface="Arial"/>
              </a:rPr>
              <a:t>publicitario</a:t>
            </a:r>
            <a:r>
              <a:rPr lang="en-GB" sz="2000" dirty="0" smtClean="0">
                <a:solidFill>
                  <a:srgbClr val="000000"/>
                </a:solidFill>
                <a:sym typeface="Arial"/>
              </a:rPr>
              <a:t> </a:t>
            </a:r>
            <a:r>
              <a:rPr lang="en-GB" sz="2000" dirty="0" err="1" smtClean="0">
                <a:solidFill>
                  <a:srgbClr val="000000"/>
                </a:solidFill>
                <a:sym typeface="Arial"/>
              </a:rPr>
              <a:t>para</a:t>
            </a:r>
            <a:r>
              <a:rPr lang="en-GB" sz="2000" dirty="0" smtClean="0">
                <a:solidFill>
                  <a:srgbClr val="000000"/>
                </a:solidFill>
                <a:sym typeface="Arial"/>
              </a:rPr>
              <a:t> el </a:t>
            </a:r>
            <a:r>
              <a:rPr lang="en-GB" sz="2000" dirty="0" err="1" smtClean="0">
                <a:solidFill>
                  <a:srgbClr val="000000"/>
                </a:solidFill>
                <a:sym typeface="Arial"/>
              </a:rPr>
              <a:t>catálogo</a:t>
            </a:r>
            <a:r>
              <a:rPr lang="en-GB" sz="2000" dirty="0" smtClean="0">
                <a:solidFill>
                  <a:srgbClr val="000000"/>
                </a:solidFill>
                <a:sym typeface="Arial"/>
              </a:rPr>
              <a:t> </a:t>
            </a:r>
          </a:p>
          <a:p>
            <a:pPr fontAlgn="auto">
              <a:spcBef>
                <a:spcPts val="0"/>
              </a:spcBef>
              <a:spcAft>
                <a:spcPts val="0"/>
              </a:spcAft>
              <a:defRPr>
                <a:solidFill>
                  <a:srgbClr val="FFFFFF"/>
                </a:solidFill>
              </a:defRPr>
            </a:pPr>
            <a:r>
              <a:rPr lang="en-GB" sz="2000" dirty="0" smtClean="0">
                <a:solidFill>
                  <a:srgbClr val="000000"/>
                </a:solidFill>
                <a:sym typeface="Arial"/>
              </a:rPr>
              <a:t>	                        (</a:t>
            </a:r>
            <a:r>
              <a:rPr lang="en-GB" sz="2000" dirty="0" err="1" smtClean="0">
                <a:solidFill>
                  <a:srgbClr val="000000"/>
                </a:solidFill>
                <a:sym typeface="Arial"/>
              </a:rPr>
              <a:t>Curso</a:t>
            </a:r>
            <a:r>
              <a:rPr lang="en-GB" sz="2000" dirty="0" smtClean="0">
                <a:solidFill>
                  <a:srgbClr val="000000"/>
                </a:solidFill>
                <a:sym typeface="Arial"/>
              </a:rPr>
              <a:t> 5 a 7)  </a:t>
            </a:r>
            <a:endParaRPr lang="en-GB" sz="2000" dirty="0">
              <a:solidFill>
                <a:srgbClr val="000000"/>
              </a:solidFill>
            </a:endParaRPr>
          </a:p>
        </p:txBody>
      </p:sp>
      <p:sp>
        <p:nvSpPr>
          <p:cNvPr id="10"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
        <p:nvSpPr>
          <p:cNvPr id="39939"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 </a:t>
            </a:r>
            <a:endParaRPr lang="en-GB" sz="7200" b="1" baseline="30000" dirty="0" smtClean="0">
              <a:sym typeface="Arial" charset="0"/>
            </a:endParaRPr>
          </a:p>
        </p:txBody>
      </p:sp>
      <p:sp>
        <p:nvSpPr>
          <p:cNvPr id="39940"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39941"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39942" name="Rettangolo 6"/>
          <p:cNvSpPr>
            <a:spLocks noChangeArrowheads="1"/>
          </p:cNvSpPr>
          <p:nvPr/>
        </p:nvSpPr>
        <p:spPr bwMode="auto">
          <a:xfrm>
            <a:off x="805912" y="2827659"/>
            <a:ext cx="5879052" cy="5693866"/>
          </a:xfrm>
          <a:prstGeom prst="rect">
            <a:avLst/>
          </a:prstGeom>
          <a:noFill/>
          <a:ln w="9525">
            <a:noFill/>
            <a:miter lim="800000"/>
            <a:headEnd/>
            <a:tailEnd/>
          </a:ln>
        </p:spPr>
        <p:txBody>
          <a:bodyPr wrap="square">
            <a:spAutoFit/>
          </a:bodyPr>
          <a:lstStyle/>
          <a:p>
            <a:endParaRPr lang="it-IT" sz="1100" dirty="0">
              <a:cs typeface="DejaVu Sans"/>
            </a:endParaRPr>
          </a:p>
          <a:p>
            <a:r>
              <a:rPr lang="en-US" sz="1100" b="1" dirty="0" err="1" smtClean="0">
                <a:cs typeface="DejaVu Sans"/>
              </a:rPr>
              <a:t>Curso</a:t>
            </a:r>
            <a:r>
              <a:rPr lang="en-US" sz="1100" b="1" dirty="0" smtClean="0">
                <a:cs typeface="DejaVu Sans"/>
              </a:rPr>
              <a:t> 5 – </a:t>
            </a:r>
            <a:r>
              <a:rPr lang="en-US" sz="1100" b="1" dirty="0" err="1" smtClean="0">
                <a:cs typeface="DejaVu Sans"/>
              </a:rPr>
              <a:t>Walk’n’Talk</a:t>
            </a:r>
            <a:r>
              <a:rPr lang="en-US" sz="1100" b="1" dirty="0" smtClean="0">
                <a:cs typeface="DejaVu Sans"/>
              </a:rPr>
              <a:t> WISE – </a:t>
            </a:r>
            <a:r>
              <a:rPr lang="en-US" sz="1100" b="1" dirty="0" err="1" smtClean="0">
                <a:cs typeface="DejaVu Sans"/>
              </a:rPr>
              <a:t>camino</a:t>
            </a:r>
            <a:r>
              <a:rPr lang="en-US" sz="1100" b="1" dirty="0" smtClean="0">
                <a:cs typeface="DejaVu Sans"/>
              </a:rPr>
              <a:t> </a:t>
            </a:r>
            <a:r>
              <a:rPr lang="en-US" sz="1100" b="1" dirty="0" err="1" smtClean="0">
                <a:cs typeface="DejaVu Sans"/>
              </a:rPr>
              <a:t>hacia</a:t>
            </a:r>
            <a:r>
              <a:rPr lang="en-US" sz="1100" b="1" dirty="0" smtClean="0">
                <a:cs typeface="DejaVu Sans"/>
              </a:rPr>
              <a:t> el </a:t>
            </a:r>
            <a:r>
              <a:rPr lang="en-US" sz="1100" b="1" dirty="0" err="1" smtClean="0">
                <a:cs typeface="DejaVu Sans"/>
              </a:rPr>
              <a:t>bienestar</a:t>
            </a:r>
            <a:r>
              <a:rPr lang="en-US" sz="1100" b="1" dirty="0" smtClean="0">
                <a:cs typeface="DejaVu Sans"/>
              </a:rPr>
              <a:t> y el </a:t>
            </a:r>
            <a:r>
              <a:rPr lang="en-US" sz="1100" b="1" dirty="0" err="1" smtClean="0">
                <a:cs typeface="DejaVu Sans"/>
              </a:rPr>
              <a:t>envejecimiento</a:t>
            </a:r>
            <a:r>
              <a:rPr lang="en-US" sz="1100" b="1" dirty="0" smtClean="0">
                <a:cs typeface="DejaVu Sans"/>
              </a:rPr>
              <a:t> </a:t>
            </a:r>
            <a:r>
              <a:rPr lang="en-US" sz="1100" b="1" dirty="0" err="1" smtClean="0">
                <a:cs typeface="DejaVu Sans"/>
              </a:rPr>
              <a:t>activo</a:t>
            </a:r>
            <a:r>
              <a:rPr lang="en-US" sz="1100" b="1" dirty="0" smtClean="0">
                <a:cs typeface="DejaVu Sans"/>
              </a:rPr>
              <a:t> </a:t>
            </a:r>
            <a:endParaRPr lang="en-US" sz="1100" b="1" dirty="0">
              <a:cs typeface="DejaVu Sans"/>
            </a:endParaRPr>
          </a:p>
          <a:p>
            <a:r>
              <a:rPr lang="it-IT" sz="1100" dirty="0" smtClean="0">
                <a:cs typeface="DejaVu Sans"/>
              </a:rPr>
              <a:t>El propósito de este curso es ofrecer una herramienta útil para asegurar el bienestar de las personas de tercera edad. El primer curso está relacionado con una mejor comprensión y una rápido reconocimiento de los síntomas del derrame cerebral; puedes encontrar también consejos útiles sobre qué se puede hacer para disminuir el riesgo del derrame cerebral (que muchas veces depende en la conciencia que se tiene sobre los factores de mayor riesgo). El segundo y tercer curso están dedicados a facilitar  </a:t>
            </a:r>
            <a:r>
              <a:rPr lang="es-ES" sz="1100" dirty="0" smtClean="0"/>
              <a:t>el conocimiento propio, la auto-presentación y la divulgación voluntaria en edades avanzadas, usando técnicas dinámicas de grupo específicas. El último curso propone un modelo aplicativo para el desarrollo de la auto-empatía y para la práctica de una comunicación no violenta en la vida cotidiana. Apúntate a nuestro curso y adquiere un estilo de vida pacífico y eficiente. Sé inteligente: Camina e Interactúa con los demás, Estimula tu mente y Enriquece tu vida.</a:t>
            </a:r>
          </a:p>
          <a:p>
            <a:endParaRPr lang="it-IT" sz="1100" dirty="0" smtClean="0">
              <a:cs typeface="DejaVu Sans"/>
            </a:endParaRPr>
          </a:p>
          <a:p>
            <a:r>
              <a:rPr lang="fi-FI" sz="1100" b="1" dirty="0" smtClean="0"/>
              <a:t>Curso 6 – Curso de Walk’n’Talk de recital de poesía </a:t>
            </a:r>
            <a:endParaRPr lang="fi-FI" sz="1100" dirty="0" smtClean="0"/>
          </a:p>
          <a:p>
            <a:r>
              <a:rPr lang="fi-FI" sz="1100" dirty="0" smtClean="0"/>
              <a:t>Durante el curso de Walk’n’Talk de recital de poesía probaremos muchas formas de pasear mientras se practica la lectura y recitación de poesía simultáneamente. Descubriremos que andar puede ser entretenido, divertido y creativo, y puede tener efectosvigorizantes en tu mente y cuerpo. Exploraremos diferentes métodos de memorizar e interpretar poesía, muchos de los cuales implican ejercicios físicos. Dutante nuestros paseos poéticos adquiriremos confianza y pasaremos tiempo con nuevas personas. El requisito es que tengas 65 años mínimo. </a:t>
            </a:r>
            <a:endParaRPr lang="fi-FI" sz="1100" dirty="0"/>
          </a:p>
          <a:p>
            <a:endParaRPr lang="it-IT" sz="1100" dirty="0">
              <a:cs typeface="DejaVu Sans"/>
            </a:endParaRPr>
          </a:p>
          <a:p>
            <a:r>
              <a:rPr lang="es-ES" sz="1200" b="1" dirty="0" smtClean="0">
                <a:cs typeface="DejaVu Sans"/>
              </a:rPr>
              <a:t>Curso 7 – </a:t>
            </a:r>
            <a:r>
              <a:rPr lang="es-ES" sz="1200" b="1" dirty="0" err="1" smtClean="0">
                <a:cs typeface="DejaVu Sans"/>
              </a:rPr>
              <a:t>Walky</a:t>
            </a:r>
            <a:r>
              <a:rPr lang="es-ES" sz="1200" b="1" dirty="0" smtClean="0">
                <a:cs typeface="DejaVu Sans"/>
              </a:rPr>
              <a:t> </a:t>
            </a:r>
            <a:r>
              <a:rPr lang="es-ES" sz="1200" b="1" dirty="0" err="1" smtClean="0">
                <a:cs typeface="DejaVu Sans"/>
              </a:rPr>
              <a:t>Talky</a:t>
            </a:r>
            <a:r>
              <a:rPr lang="es-ES" sz="1200" b="1" dirty="0" smtClean="0">
                <a:cs typeface="DejaVu Sans"/>
              </a:rPr>
              <a:t> en inglés</a:t>
            </a:r>
            <a:endParaRPr lang="it-IT" sz="1200" b="1" dirty="0">
              <a:cs typeface="DejaVu Sans"/>
            </a:endParaRPr>
          </a:p>
          <a:p>
            <a:r>
              <a:rPr lang="es-ES" sz="1100" dirty="0" smtClean="0">
                <a:cs typeface="DejaVu Sans"/>
              </a:rPr>
              <a:t>El curso </a:t>
            </a:r>
            <a:r>
              <a:rPr lang="es-ES" sz="1100" dirty="0" err="1" smtClean="0">
                <a:cs typeface="DejaVu Sans"/>
              </a:rPr>
              <a:t>Walky</a:t>
            </a:r>
            <a:r>
              <a:rPr lang="es-ES" sz="1100" dirty="0" smtClean="0">
                <a:cs typeface="DejaVu Sans"/>
              </a:rPr>
              <a:t> </a:t>
            </a:r>
            <a:r>
              <a:rPr lang="es-ES" sz="1100" dirty="0" err="1" smtClean="0">
                <a:cs typeface="DejaVu Sans"/>
              </a:rPr>
              <a:t>Talky</a:t>
            </a:r>
            <a:r>
              <a:rPr lang="es-ES" sz="1100" dirty="0" smtClean="0">
                <a:cs typeface="DejaVu Sans"/>
              </a:rPr>
              <a:t> en inglés es un enfoque de la lengua inglesa apropiado para todo tipo de nivel de conocimiento de la lengua (principiante, intermedio o avanzado)y está basado en una metodología integrada de enseñanza – combina el aprendizaje mientras se hace ejercicio con el objetivo de hacer el proceso de aprendizaje más efectivo. El curso usa diferentes entornos temáticos y los estudiantes aprender a través de la práctica continua – escuchando y hablando, mientras se usan tarjetas educativas, conjuntos de instrucciones individuales y sobre todo – vivir una experiencia en el entorno natural.</a:t>
            </a:r>
            <a:endParaRPr lang="cs-CZ" sz="1100" dirty="0" smtClean="0">
              <a:cs typeface="DejaVu Sans"/>
            </a:endParaRPr>
          </a:p>
          <a:p>
            <a:endParaRPr lang="cs-CZ" sz="1100" dirty="0">
              <a:cs typeface="DejaVu Sans"/>
            </a:endParaRPr>
          </a:p>
          <a:p>
            <a:endParaRPr lang="it-IT" sz="1100" dirty="0">
              <a:cs typeface="DejaVu Sans"/>
            </a:endParaRPr>
          </a:p>
        </p:txBody>
      </p:sp>
      <p:pic>
        <p:nvPicPr>
          <p:cNvPr id="39943"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9" name="CasellaDiTesto 8"/>
          <p:cNvSpPr txBox="1"/>
          <p:nvPr/>
        </p:nvSpPr>
        <p:spPr>
          <a:xfrm>
            <a:off x="7066951" y="10232867"/>
            <a:ext cx="255198" cy="246221"/>
          </a:xfrm>
          <a:prstGeom prst="rect">
            <a:avLst/>
          </a:prstGeom>
          <a:noFill/>
        </p:spPr>
        <p:txBody>
          <a:bodyPr wrap="none" rtlCol="0">
            <a:spAutoFit/>
          </a:bodyPr>
          <a:lstStyle/>
          <a:p>
            <a:r>
              <a:rPr lang="it-IT" sz="1000" dirty="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12700" y="1703388"/>
            <a:ext cx="7556500" cy="792162"/>
          </a:xfrm>
          <a:prstGeom prst="rect">
            <a:avLst/>
          </a:prstGeom>
          <a:solidFill>
            <a:srgbClr val="FFCC00"/>
          </a:solidFill>
          <a:ln w="12700">
            <a:miter lim="400000"/>
          </a:ln>
        </p:spPr>
        <p:txBody>
          <a:bodyPr lIns="45719" rIns="45719" anchor="ctr"/>
          <a:lstStyle/>
          <a:p>
            <a:pPr fontAlgn="auto">
              <a:spcBef>
                <a:spcPts val="0"/>
              </a:spcBef>
              <a:spcAft>
                <a:spcPts val="0"/>
              </a:spcAft>
              <a:defRPr>
                <a:solidFill>
                  <a:srgbClr val="FFFFFF"/>
                </a:solidFill>
              </a:defRPr>
            </a:pPr>
            <a:r>
              <a:rPr lang="en-GB" b="1" dirty="0">
                <a:solidFill>
                  <a:srgbClr val="FFFFFF"/>
                </a:solidFill>
                <a:latin typeface="+mn-lt"/>
                <a:ea typeface="+mn-ea"/>
                <a:cs typeface="+mn-cs"/>
                <a:sym typeface="Arial"/>
              </a:rPr>
              <a:t>           </a:t>
            </a:r>
            <a:r>
              <a:rPr lang="en-GB" sz="2000" b="1" dirty="0">
                <a:solidFill>
                  <a:srgbClr val="FFFFFF"/>
                </a:solidFill>
                <a:latin typeface="+mn-lt"/>
                <a:ea typeface="+mn-ea"/>
                <a:cs typeface="+mn-cs"/>
                <a:sym typeface="Arial"/>
              </a:rPr>
              <a:t> </a:t>
            </a:r>
            <a:r>
              <a:rPr lang="en-GB" sz="2000" dirty="0">
                <a:solidFill>
                  <a:srgbClr val="000000"/>
                </a:solidFill>
                <a:latin typeface="+mn-lt"/>
                <a:ea typeface="+mn-ea"/>
                <a:cs typeface="+mn-cs"/>
                <a:sym typeface="Arial"/>
              </a:rPr>
              <a:t>6. </a:t>
            </a:r>
            <a:r>
              <a:rPr lang="it-IT" sz="2000" b="1" dirty="0" smtClean="0">
                <a:solidFill>
                  <a:schemeClr val="tx1">
                    <a:lumMod val="95000"/>
                    <a:lumOff val="5000"/>
                  </a:schemeClr>
                </a:solidFill>
              </a:rPr>
              <a:t>Plantilla del folleto para los responsables</a:t>
            </a:r>
            <a:endParaRPr lang="en-GB" sz="2000" dirty="0">
              <a:solidFill>
                <a:schemeClr val="tx1">
                  <a:lumMod val="95000"/>
                  <a:lumOff val="5000"/>
                </a:schemeClr>
              </a:solidFill>
              <a:latin typeface="+mj-lt"/>
              <a:ea typeface="+mn-ea"/>
              <a:cs typeface="+mn-cs"/>
            </a:endParaRPr>
          </a:p>
        </p:txBody>
      </p:sp>
      <p:sp>
        <p:nvSpPr>
          <p:cNvPr id="41987"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 </a:t>
            </a:r>
            <a:endParaRPr lang="en-GB" sz="7200" b="1" baseline="30000" dirty="0" smtClean="0">
              <a:sym typeface="Arial" charset="0"/>
            </a:endParaRPr>
          </a:p>
        </p:txBody>
      </p:sp>
      <p:sp>
        <p:nvSpPr>
          <p:cNvPr id="41988"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41989" name="Immagine 4"/>
          <p:cNvPicPr>
            <a:picLocks noChangeAspect="1"/>
          </p:cNvPicPr>
          <p:nvPr/>
        </p:nvPicPr>
        <p:blipFill>
          <a:blip r:embed="rId3" cstate="print"/>
          <a:srcRect/>
          <a:stretch>
            <a:fillRect/>
          </a:stretch>
        </p:blipFill>
        <p:spPr bwMode="auto">
          <a:xfrm>
            <a:off x="5265738" y="406400"/>
            <a:ext cx="2317750" cy="2317750"/>
          </a:xfrm>
          <a:prstGeom prst="rect">
            <a:avLst/>
          </a:prstGeom>
          <a:noFill/>
          <a:ln w="9525">
            <a:noFill/>
            <a:miter lim="800000"/>
            <a:headEnd/>
            <a:tailEnd/>
          </a:ln>
        </p:spPr>
      </p:pic>
      <p:pic>
        <p:nvPicPr>
          <p:cNvPr id="41990"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pic>
        <p:nvPicPr>
          <p:cNvPr id="41991" name="Immagine 8"/>
          <p:cNvPicPr>
            <a:picLocks noChangeAspect="1"/>
          </p:cNvPicPr>
          <p:nvPr/>
        </p:nvPicPr>
        <p:blipFill>
          <a:blip r:embed="rId4" cstate="print"/>
          <a:srcRect/>
          <a:stretch>
            <a:fillRect/>
          </a:stretch>
        </p:blipFill>
        <p:spPr bwMode="auto">
          <a:xfrm>
            <a:off x="3548063" y="2765425"/>
            <a:ext cx="665162" cy="663575"/>
          </a:xfrm>
          <a:prstGeom prst="rect">
            <a:avLst/>
          </a:prstGeom>
          <a:noFill/>
          <a:ln w="9525">
            <a:noFill/>
            <a:miter lim="800000"/>
            <a:headEnd/>
            <a:tailEnd/>
          </a:ln>
        </p:spPr>
      </p:pic>
      <p:pic>
        <p:nvPicPr>
          <p:cNvPr id="41992" name="Picture 2"/>
          <p:cNvPicPr>
            <a:picLocks noChangeAspect="1"/>
          </p:cNvPicPr>
          <p:nvPr/>
        </p:nvPicPr>
        <p:blipFill>
          <a:blip r:embed="rId5" cstate="print"/>
          <a:srcRect/>
          <a:stretch>
            <a:fillRect/>
          </a:stretch>
        </p:blipFill>
        <p:spPr bwMode="auto">
          <a:xfrm>
            <a:off x="877888" y="2763838"/>
            <a:ext cx="2427287" cy="693737"/>
          </a:xfrm>
          <a:prstGeom prst="rect">
            <a:avLst/>
          </a:prstGeom>
          <a:noFill/>
          <a:ln w="9525">
            <a:noFill/>
            <a:miter lim="800000"/>
            <a:headEnd/>
            <a:tailEnd/>
          </a:ln>
        </p:spPr>
      </p:pic>
      <p:pic>
        <p:nvPicPr>
          <p:cNvPr id="41993" name="Immagine 1"/>
          <p:cNvPicPr>
            <a:picLocks noChangeAspect="1"/>
          </p:cNvPicPr>
          <p:nvPr/>
        </p:nvPicPr>
        <p:blipFill>
          <a:blip r:embed="rId6" cstate="print"/>
          <a:srcRect/>
          <a:stretch>
            <a:fillRect/>
          </a:stretch>
        </p:blipFill>
        <p:spPr bwMode="auto">
          <a:xfrm>
            <a:off x="4554538" y="2557463"/>
            <a:ext cx="1474787" cy="1108075"/>
          </a:xfrm>
          <a:prstGeom prst="rect">
            <a:avLst/>
          </a:prstGeom>
          <a:noFill/>
          <a:ln w="9525">
            <a:noFill/>
            <a:miter lim="800000"/>
            <a:headEnd/>
            <a:tailEnd/>
          </a:ln>
        </p:spPr>
      </p:pic>
      <p:sp>
        <p:nvSpPr>
          <p:cNvPr id="41994" name="Shape 115"/>
          <p:cNvSpPr>
            <a:spLocks noChangeArrowheads="1"/>
          </p:cNvSpPr>
          <p:nvPr/>
        </p:nvSpPr>
        <p:spPr bwMode="auto">
          <a:xfrm>
            <a:off x="1360488" y="3573463"/>
            <a:ext cx="4486275" cy="503237"/>
          </a:xfrm>
          <a:prstGeom prst="rect">
            <a:avLst/>
          </a:prstGeom>
          <a:noFill/>
          <a:ln w="12700">
            <a:noFill/>
            <a:miter lim="400000"/>
            <a:headEnd/>
            <a:tailEnd/>
          </a:ln>
        </p:spPr>
        <p:txBody>
          <a:bodyPr lIns="45719" rIns="45719">
            <a:spAutoFit/>
          </a:bodyPr>
          <a:lstStyle/>
          <a:p>
            <a:pPr algn="ctr"/>
            <a:r>
              <a:rPr lang="en-GB" sz="4000" b="1" i="1" baseline="30000">
                <a:sym typeface="Arial" charset="0"/>
              </a:rPr>
              <a:t>Walk and Talk</a:t>
            </a:r>
          </a:p>
        </p:txBody>
      </p:sp>
      <p:pic>
        <p:nvPicPr>
          <p:cNvPr id="41998" name="Immagine 18"/>
          <p:cNvPicPr>
            <a:picLocks noChangeAspect="1"/>
          </p:cNvPicPr>
          <p:nvPr/>
        </p:nvPicPr>
        <p:blipFill>
          <a:blip r:embed="rId7" cstate="print"/>
          <a:srcRect/>
          <a:stretch>
            <a:fillRect/>
          </a:stretch>
        </p:blipFill>
        <p:spPr bwMode="auto">
          <a:xfrm>
            <a:off x="633413" y="3965575"/>
            <a:ext cx="6051550" cy="1501775"/>
          </a:xfrm>
          <a:prstGeom prst="rect">
            <a:avLst/>
          </a:prstGeom>
          <a:noFill/>
          <a:ln w="9525">
            <a:noFill/>
            <a:miter lim="800000"/>
            <a:headEnd/>
            <a:tailEnd/>
          </a:ln>
        </p:spPr>
      </p:pic>
      <p:sp>
        <p:nvSpPr>
          <p:cNvPr id="42003" name="Rettangolo 20"/>
          <p:cNvSpPr>
            <a:spLocks noChangeArrowheads="1"/>
          </p:cNvSpPr>
          <p:nvPr/>
        </p:nvSpPr>
        <p:spPr bwMode="auto">
          <a:xfrm>
            <a:off x="547688" y="6842125"/>
            <a:ext cx="6321425" cy="2032000"/>
          </a:xfrm>
          <a:prstGeom prst="rect">
            <a:avLst/>
          </a:prstGeom>
          <a:noFill/>
          <a:ln w="9525">
            <a:noFill/>
            <a:miter lim="800000"/>
            <a:headEnd/>
            <a:tailEnd/>
          </a:ln>
        </p:spPr>
        <p:txBody>
          <a:bodyPr>
            <a:spAutoFit/>
          </a:bodyPr>
          <a:lstStyle/>
          <a:p>
            <a:r>
              <a:rPr lang="is-IS" sz="1400" dirty="0" smtClean="0">
                <a:cs typeface="DejaVu Sans"/>
              </a:rPr>
              <a:t>Con el curso “...............................” queremos...........</a:t>
            </a:r>
            <a:endParaRPr lang="is-IS" sz="1400" dirty="0">
              <a:cs typeface="DejaVu Sans"/>
            </a:endParaRPr>
          </a:p>
          <a:p>
            <a:r>
              <a:rPr lang="is-IS" sz="1400" dirty="0">
                <a:cs typeface="DejaVu Sans"/>
              </a:rPr>
              <a:t>............................................................................................</a:t>
            </a:r>
          </a:p>
          <a:p>
            <a:r>
              <a:rPr lang="is-IS" sz="1400" dirty="0">
                <a:cs typeface="DejaVu Sans"/>
              </a:rPr>
              <a:t>............................................................................................</a:t>
            </a:r>
          </a:p>
          <a:p>
            <a:r>
              <a:rPr lang="is-IS" sz="1400" dirty="0">
                <a:cs typeface="DejaVu Sans"/>
              </a:rPr>
              <a:t>.............................................................................................</a:t>
            </a:r>
          </a:p>
          <a:p>
            <a:r>
              <a:rPr lang="is-IS" sz="1400" dirty="0">
                <a:cs typeface="DejaVu Sans"/>
              </a:rPr>
              <a:t>.............................................................................................</a:t>
            </a:r>
          </a:p>
          <a:p>
            <a:r>
              <a:rPr lang="is-IS" sz="1400" dirty="0">
                <a:cs typeface="DejaVu Sans"/>
              </a:rPr>
              <a:t>................................................................................................</a:t>
            </a:r>
          </a:p>
          <a:p>
            <a:r>
              <a:rPr lang="is-IS" sz="1400" dirty="0">
                <a:cs typeface="DejaVu Sans"/>
              </a:rPr>
              <a:t>...................................................................................................</a:t>
            </a:r>
          </a:p>
          <a:p>
            <a:r>
              <a:rPr lang="is-IS" sz="1400" dirty="0">
                <a:cs typeface="DejaVu Sans"/>
              </a:rPr>
              <a:t>.....................................................................................................</a:t>
            </a:r>
          </a:p>
          <a:p>
            <a:r>
              <a:rPr lang="is-IS" sz="1400" dirty="0">
                <a:cs typeface="DejaVu Sans"/>
              </a:rPr>
              <a:t>.......................................................................</a:t>
            </a:r>
          </a:p>
        </p:txBody>
      </p:sp>
      <p:pic>
        <p:nvPicPr>
          <p:cNvPr id="42004" name="Immagine 24"/>
          <p:cNvPicPr>
            <a:picLocks noChangeAspect="1"/>
          </p:cNvPicPr>
          <p:nvPr/>
        </p:nvPicPr>
        <p:blipFill>
          <a:blip r:embed="rId8" cstate="print"/>
          <a:srcRect/>
          <a:stretch>
            <a:fillRect/>
          </a:stretch>
        </p:blipFill>
        <p:spPr bwMode="auto">
          <a:xfrm rot="7765263">
            <a:off x="5192712" y="6750051"/>
            <a:ext cx="1903413" cy="1903412"/>
          </a:xfrm>
          <a:prstGeom prst="rect">
            <a:avLst/>
          </a:prstGeom>
          <a:noFill/>
          <a:ln w="9525">
            <a:noFill/>
            <a:miter lim="800000"/>
            <a:headEnd/>
            <a:tailEnd/>
          </a:ln>
        </p:spPr>
      </p:pic>
      <p:sp>
        <p:nvSpPr>
          <p:cNvPr id="18" name="CasellaDiTesto 17"/>
          <p:cNvSpPr txBox="1"/>
          <p:nvPr/>
        </p:nvSpPr>
        <p:spPr>
          <a:xfrm>
            <a:off x="7066951" y="10232867"/>
            <a:ext cx="255198" cy="246221"/>
          </a:xfrm>
          <a:prstGeom prst="rect">
            <a:avLst/>
          </a:prstGeom>
          <a:noFill/>
        </p:spPr>
        <p:txBody>
          <a:bodyPr wrap="none" rtlCol="0">
            <a:spAutoFit/>
          </a:bodyPr>
          <a:lstStyle/>
          <a:p>
            <a:r>
              <a:rPr lang="it-IT" sz="1000" dirty="0" smtClean="0"/>
              <a:t>6</a:t>
            </a:r>
            <a:endParaRPr lang="it-IT" sz="1000" dirty="0"/>
          </a:p>
        </p:txBody>
      </p:sp>
      <p:sp>
        <p:nvSpPr>
          <p:cNvPr id="20"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
        <p:nvSpPr>
          <p:cNvPr id="23" name="Rettangolo 2"/>
          <p:cNvSpPr>
            <a:spLocks noChangeArrowheads="1"/>
          </p:cNvSpPr>
          <p:nvPr/>
        </p:nvSpPr>
        <p:spPr bwMode="auto">
          <a:xfrm>
            <a:off x="547688" y="5586413"/>
            <a:ext cx="6384925" cy="461665"/>
          </a:xfrm>
          <a:prstGeom prst="rect">
            <a:avLst/>
          </a:prstGeom>
          <a:noFill/>
          <a:ln w="9525">
            <a:noFill/>
            <a:miter lim="800000"/>
            <a:headEnd/>
            <a:tailEnd/>
          </a:ln>
        </p:spPr>
        <p:txBody>
          <a:bodyPr>
            <a:spAutoFit/>
          </a:bodyPr>
          <a:lstStyle/>
          <a:p>
            <a:pPr algn="just"/>
            <a:r>
              <a:rPr lang="it-IT" sz="1200" dirty="0" smtClean="0">
                <a:cs typeface="DejaVu Sans"/>
              </a:rPr>
              <a:t>El proyecto de </a:t>
            </a:r>
            <a:r>
              <a:rPr lang="it-IT" sz="1200" b="1" i="1" dirty="0" smtClean="0">
                <a:cs typeface="DejaVu Sans"/>
              </a:rPr>
              <a:t>Walk’n’Talk</a:t>
            </a:r>
            <a:r>
              <a:rPr lang="it-IT" sz="1200" dirty="0" smtClean="0">
                <a:cs typeface="DejaVu Sans"/>
              </a:rPr>
              <a:t> ha creado una gran variedad de cursos creativos, que fomentan el aprendizaje permanente entre los mayores apoyando el evnejcimiento activo.</a:t>
            </a:r>
            <a:endParaRPr lang="it-IT" sz="1200" dirty="0">
              <a:cs typeface="DejaVu Sans"/>
            </a:endParaRPr>
          </a:p>
        </p:txBody>
      </p:sp>
      <p:sp>
        <p:nvSpPr>
          <p:cNvPr id="25" name="CasellaDiTesto 6"/>
          <p:cNvSpPr txBox="1">
            <a:spLocks noChangeArrowheads="1"/>
          </p:cNvSpPr>
          <p:nvPr/>
        </p:nvSpPr>
        <p:spPr bwMode="auto">
          <a:xfrm>
            <a:off x="547688" y="6113463"/>
            <a:ext cx="5595937" cy="646331"/>
          </a:xfrm>
          <a:prstGeom prst="rect">
            <a:avLst/>
          </a:prstGeom>
          <a:noFill/>
          <a:ln w="9525">
            <a:noFill/>
            <a:miter lim="800000"/>
            <a:headEnd/>
            <a:tailEnd/>
          </a:ln>
        </p:spPr>
        <p:txBody>
          <a:bodyPr>
            <a:spAutoFit/>
          </a:bodyPr>
          <a:lstStyle/>
          <a:p>
            <a:r>
              <a:rPr lang="it-IT" sz="1200" dirty="0" smtClean="0">
                <a:cs typeface="DejaVu Sans"/>
              </a:rPr>
              <a:t>El envejecimiento activo y saludable es una parte esencial de la “Estrategia Europa 2020”, éxito del cual depende profundamente de permitir a los ancianos que contribuyan en la sociedad.</a:t>
            </a:r>
            <a:endParaRPr lang="it-IT" sz="1200" dirty="0">
              <a:cs typeface="DejaVu Sans"/>
            </a:endParaRPr>
          </a:p>
        </p:txBody>
      </p:sp>
      <p:sp>
        <p:nvSpPr>
          <p:cNvPr id="26" name="CasellaDiTesto 16"/>
          <p:cNvSpPr txBox="1">
            <a:spLocks noChangeArrowheads="1"/>
          </p:cNvSpPr>
          <p:nvPr/>
        </p:nvSpPr>
        <p:spPr bwMode="auto">
          <a:xfrm>
            <a:off x="1943100" y="8934450"/>
            <a:ext cx="5318507" cy="646331"/>
          </a:xfrm>
          <a:prstGeom prst="rect">
            <a:avLst/>
          </a:prstGeom>
          <a:noFill/>
          <a:ln w="9525">
            <a:noFill/>
            <a:miter lim="800000"/>
            <a:headEnd/>
            <a:tailEnd/>
          </a:ln>
        </p:spPr>
        <p:txBody>
          <a:bodyPr wrap="none">
            <a:spAutoFit/>
          </a:bodyPr>
          <a:lstStyle/>
          <a:p>
            <a:r>
              <a:rPr lang="it-IT" b="1" i="1" dirty="0" smtClean="0">
                <a:cs typeface="DejaVu Sans"/>
              </a:rPr>
              <a:t>El proyecto Walk’n’Talk</a:t>
            </a:r>
            <a:r>
              <a:rPr lang="is-IS" b="1" i="1" dirty="0" smtClean="0">
                <a:cs typeface="DejaVu Sans"/>
              </a:rPr>
              <a:t>…</a:t>
            </a:r>
            <a:endParaRPr lang="it-IT" b="1" i="1" dirty="0">
              <a:cs typeface="DejaVu Sans"/>
            </a:endParaRPr>
          </a:p>
          <a:p>
            <a:r>
              <a:rPr lang="it-IT" dirty="0">
                <a:cs typeface="DejaVu Sans"/>
              </a:rPr>
              <a:t>	</a:t>
            </a:r>
            <a:r>
              <a:rPr lang="it-IT" b="1" i="1" dirty="0" smtClean="0">
                <a:cs typeface="DejaVu Sans"/>
              </a:rPr>
              <a:t>¡Envejecimiento Saludable y Activo!    </a:t>
            </a:r>
            <a:endParaRPr lang="it-IT" b="1" i="1" dirty="0">
              <a:cs typeface="DejaVu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0" y="1703388"/>
            <a:ext cx="7556500" cy="876300"/>
          </a:xfrm>
          <a:prstGeom prst="rect">
            <a:avLst/>
          </a:prstGeom>
          <a:solidFill>
            <a:srgbClr val="FFCC00"/>
          </a:solidFill>
          <a:ln w="12700">
            <a:miter lim="400000"/>
          </a:ln>
        </p:spPr>
        <p:txBody>
          <a:bodyPr lIns="45719" rIns="45719" anchor="ctr"/>
          <a:lstStyle/>
          <a:p>
            <a:pPr marL="342900" indent="-342900"/>
            <a:r>
              <a:rPr lang="en-GB" b="1" dirty="0">
                <a:solidFill>
                  <a:srgbClr val="FFFFFF"/>
                </a:solidFill>
                <a:latin typeface="+mn-lt"/>
                <a:ea typeface="+mn-ea"/>
                <a:cs typeface="+mn-cs"/>
                <a:sym typeface="Arial"/>
              </a:rPr>
              <a:t>	 </a:t>
            </a:r>
            <a:r>
              <a:rPr lang="en-GB" sz="2000" dirty="0">
                <a:solidFill>
                  <a:srgbClr val="000000"/>
                </a:solidFill>
                <a:latin typeface="+mj-lt"/>
                <a:ea typeface="+mn-ea"/>
                <a:cs typeface="+mn-cs"/>
                <a:sym typeface="Arial"/>
              </a:rPr>
              <a:t>7. </a:t>
            </a:r>
            <a:r>
              <a:rPr lang="it-IT" sz="2000" b="1" dirty="0" smtClean="0"/>
              <a:t>Texto del folleto (</a:t>
            </a:r>
            <a:r>
              <a:rPr lang="it-IT" sz="2000" dirty="0" smtClean="0"/>
              <a:t>Curso 1 a 5)</a:t>
            </a:r>
          </a:p>
        </p:txBody>
      </p:sp>
      <p:sp>
        <p:nvSpPr>
          <p:cNvPr id="44035"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 </a:t>
            </a:r>
            <a:endParaRPr lang="en-GB" sz="7200" b="1" baseline="30000" dirty="0" smtClean="0">
              <a:sym typeface="Arial" charset="0"/>
            </a:endParaRPr>
          </a:p>
          <a:p>
            <a:endParaRPr lang="it-IT" sz="2800" dirty="0">
              <a:cs typeface="DejaVu Sans"/>
            </a:endParaRPr>
          </a:p>
        </p:txBody>
      </p:sp>
      <p:sp>
        <p:nvSpPr>
          <p:cNvPr id="44036"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44037"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44038" name="Rettangolo 6"/>
          <p:cNvSpPr>
            <a:spLocks noChangeArrowheads="1"/>
          </p:cNvSpPr>
          <p:nvPr/>
        </p:nvSpPr>
        <p:spPr bwMode="auto">
          <a:xfrm>
            <a:off x="794560" y="2815452"/>
            <a:ext cx="6272391" cy="7663636"/>
          </a:xfrm>
          <a:prstGeom prst="rect">
            <a:avLst/>
          </a:prstGeom>
          <a:noFill/>
          <a:ln w="9525">
            <a:noFill/>
            <a:miter lim="800000"/>
            <a:headEnd/>
            <a:tailEnd/>
          </a:ln>
        </p:spPr>
        <p:txBody>
          <a:bodyPr wrap="square">
            <a:spAutoFit/>
          </a:bodyPr>
          <a:lstStyle/>
          <a:p>
            <a:r>
              <a:rPr lang="it-IT" sz="1200" b="1" dirty="0" smtClean="0">
                <a:cs typeface="DejaVu Sans"/>
              </a:rPr>
              <a:t>Curso 1 – </a:t>
            </a:r>
            <a:r>
              <a:rPr lang="es-ES_tradnl" sz="1200" b="1" dirty="0" smtClean="0"/>
              <a:t>Inglés A2 para mayores de 65+ </a:t>
            </a:r>
            <a:r>
              <a:rPr lang="es-ES_tradnl" sz="1200" b="1" dirty="0" err="1" smtClean="0">
                <a:cs typeface="DejaVu Sans"/>
              </a:rPr>
              <a:t>Walk’n’Talk</a:t>
            </a:r>
            <a:endParaRPr lang="it-IT" sz="1200" b="1" dirty="0" smtClean="0">
              <a:cs typeface="DejaVu Sans"/>
            </a:endParaRPr>
          </a:p>
          <a:p>
            <a:r>
              <a:rPr lang="it-IT" sz="1200" dirty="0" smtClean="0">
                <a:cs typeface="DejaVu Sans"/>
              </a:rPr>
              <a:t>Si quieres mejorar tus habilidades comunicativas en inglés y al mismo tiempo mejorar tu salud física y mental, este es tu curso. El curso es para alumnos adultos (65 años y más) con habilidades básicas de inglés a nivel A2 del CEFR. Juntos caminaremos al aire libre y hablaremos sobre varios temas ¡así que todo vale la pena!</a:t>
            </a:r>
          </a:p>
          <a:p>
            <a:r>
              <a:rPr lang="it-IT" sz="1200" dirty="0" smtClean="0">
                <a:cs typeface="DejaVu Sans"/>
              </a:rPr>
              <a:t>Ven y apúntate al curso de inglés </a:t>
            </a:r>
            <a:r>
              <a:rPr lang="it-IT" sz="1200" i="1" dirty="0" smtClean="0">
                <a:cs typeface="DejaVu Sans"/>
              </a:rPr>
              <a:t>Walk’n’Talk</a:t>
            </a:r>
            <a:r>
              <a:rPr lang="it-IT" sz="1200" dirty="0" smtClean="0">
                <a:cs typeface="DejaVu Sans"/>
              </a:rPr>
              <a:t> y comprueba como el hecho de implicar tu cerebro y cuerpo te ayudará a mejorar tus habilidades orales en inglés rápidamente y fácilmente.</a:t>
            </a:r>
          </a:p>
          <a:p>
            <a:endParaRPr lang="it-IT" sz="1200" b="1" dirty="0" smtClean="0">
              <a:cs typeface="DejaVu Sans"/>
            </a:endParaRPr>
          </a:p>
          <a:p>
            <a:r>
              <a:rPr lang="it-IT" sz="1200" b="1" dirty="0" smtClean="0">
                <a:cs typeface="DejaVu Sans"/>
              </a:rPr>
              <a:t>Curso 2 – Narración digital en una sesión de Walk’n’Talk</a:t>
            </a:r>
          </a:p>
          <a:p>
            <a:r>
              <a:rPr lang="it-IT" sz="1200" dirty="0" smtClean="0">
                <a:cs typeface="DejaVu Sans"/>
              </a:rPr>
              <a:t>En la sesión de Narración Digital Walk’n’Talk combinamos el aprendizaje de las técnicas TIC con la producción de vídeo y el conocimiento para editar, nos movemos hacia la composición narrativa y autorial a través de una actitud dinámica y activa hacia el envejecimiento saludable y activo. Una actividad multidisciplinaria que debería ser implementada en escuelas y organizaciones académicas.</a:t>
            </a:r>
          </a:p>
          <a:p>
            <a:endParaRPr lang="it-IT" sz="1200" b="1" dirty="0" smtClean="0">
              <a:cs typeface="DejaVu Sans"/>
            </a:endParaRPr>
          </a:p>
          <a:p>
            <a:r>
              <a:rPr lang="it-IT" sz="1200" b="1" dirty="0" smtClean="0">
                <a:cs typeface="DejaVu Sans"/>
              </a:rPr>
              <a:t>Curso 3 - Formación TIC combinada con el método Walk’n’Talk</a:t>
            </a:r>
            <a:endParaRPr lang="it-IT" sz="1200" dirty="0" smtClean="0">
              <a:cs typeface="DejaVu Sans"/>
            </a:endParaRPr>
          </a:p>
          <a:p>
            <a:r>
              <a:rPr lang="it-IT" sz="1200" dirty="0" smtClean="0">
                <a:cs typeface="DejaVu Sans"/>
              </a:rPr>
              <a:t>En nuestra version SMART del curso Walk’n’Talk, combinamos las TIC (especialmente el uso de móviles y tabletas) con conversación en inglés y paseos agradables. De esta forma, entrenamos nuestra mente, cerebro y cuerpo al mismo tiempo. </a:t>
            </a:r>
          </a:p>
          <a:p>
            <a:r>
              <a:rPr lang="it-IT" sz="1200" dirty="0" smtClean="0">
                <a:cs typeface="DejaVu Sans"/>
              </a:rPr>
              <a:t>Esta actividad multidisciplinaria puede ser usada para cualquier edad, debería ser visto como un método entretenido para cualquier entorno de aprendizaje.</a:t>
            </a:r>
          </a:p>
          <a:p>
            <a:endParaRPr lang="it-IT" sz="1200" dirty="0" smtClean="0">
              <a:cs typeface="DejaVu Sans"/>
            </a:endParaRPr>
          </a:p>
          <a:p>
            <a:r>
              <a:rPr lang="it-IT" sz="1200" b="1" dirty="0" smtClean="0">
                <a:cs typeface="DejaVu Sans"/>
              </a:rPr>
              <a:t>Curso 4 – Rutas Matemáticas</a:t>
            </a:r>
            <a:endParaRPr lang="it-IT" sz="1200" dirty="0" smtClean="0">
              <a:cs typeface="DejaVu Sans"/>
            </a:endParaRPr>
          </a:p>
          <a:p>
            <a:r>
              <a:rPr lang="it-IT" sz="1200" dirty="0" smtClean="0">
                <a:cs typeface="DejaVu Sans"/>
              </a:rPr>
              <a:t>El curso de Ruta Matemática combina agradables paseos junto a la adquisición de habilidades lógicas y de resolución de problemas (y otras competencias relacionadas  con las matemáticas). Ofrecemos la posibilidad no solamente de ejercitar nuestro cuerpo, sino también nuestra mente y al mismo tiempo aprendemos nuevos conceptos. Este método innovativo ha demostrado ser exitoso, agradable y fácilmente implementable. </a:t>
            </a:r>
          </a:p>
          <a:p>
            <a:endParaRPr lang="it-IT" sz="1200" dirty="0" smtClean="0">
              <a:cs typeface="DejaVu Sans"/>
            </a:endParaRPr>
          </a:p>
          <a:p>
            <a:r>
              <a:rPr lang="it-IT" sz="1200" b="1" dirty="0" smtClean="0">
                <a:cs typeface="DejaVu Sans"/>
              </a:rPr>
              <a:t>Curso 5 – </a:t>
            </a:r>
            <a:r>
              <a:rPr lang="en-US" sz="1200" b="1" dirty="0" err="1" smtClean="0">
                <a:cs typeface="DejaVu Sans"/>
              </a:rPr>
              <a:t>Walk’n’Talk</a:t>
            </a:r>
            <a:r>
              <a:rPr lang="en-US" sz="1200" b="1" dirty="0" smtClean="0">
                <a:cs typeface="DejaVu Sans"/>
              </a:rPr>
              <a:t> WISE – el </a:t>
            </a:r>
            <a:r>
              <a:rPr lang="en-US" sz="1200" b="1" dirty="0" err="1" smtClean="0">
                <a:cs typeface="DejaVu Sans"/>
              </a:rPr>
              <a:t>camino</a:t>
            </a:r>
            <a:r>
              <a:rPr lang="en-US" sz="1200" b="1" dirty="0" smtClean="0">
                <a:cs typeface="DejaVu Sans"/>
              </a:rPr>
              <a:t> </a:t>
            </a:r>
            <a:r>
              <a:rPr lang="en-US" sz="1200" b="1" dirty="0" err="1" smtClean="0">
                <a:cs typeface="DejaVu Sans"/>
              </a:rPr>
              <a:t>hacia</a:t>
            </a:r>
            <a:r>
              <a:rPr lang="en-US" sz="1200" b="1" dirty="0" smtClean="0">
                <a:cs typeface="DejaVu Sans"/>
              </a:rPr>
              <a:t> el </a:t>
            </a:r>
            <a:r>
              <a:rPr lang="en-US" sz="1200" b="1" dirty="0" err="1" smtClean="0">
                <a:cs typeface="DejaVu Sans"/>
              </a:rPr>
              <a:t>bienestar</a:t>
            </a:r>
            <a:r>
              <a:rPr lang="en-US" sz="1200" b="1" dirty="0" smtClean="0">
                <a:cs typeface="DejaVu Sans"/>
              </a:rPr>
              <a:t> y el </a:t>
            </a:r>
            <a:r>
              <a:rPr lang="en-US" sz="1200" b="1" dirty="0" err="1" smtClean="0">
                <a:cs typeface="DejaVu Sans"/>
              </a:rPr>
              <a:t>envejecimiento</a:t>
            </a:r>
            <a:r>
              <a:rPr lang="en-US" sz="1200" b="1" dirty="0" smtClean="0">
                <a:cs typeface="DejaVu Sans"/>
              </a:rPr>
              <a:t> </a:t>
            </a:r>
            <a:r>
              <a:rPr lang="en-US" sz="1200" b="1" dirty="0" err="1" smtClean="0">
                <a:cs typeface="DejaVu Sans"/>
              </a:rPr>
              <a:t>activo</a:t>
            </a:r>
            <a:r>
              <a:rPr lang="en-US" sz="1200" b="1" dirty="0" smtClean="0">
                <a:cs typeface="DejaVu Sans"/>
              </a:rPr>
              <a:t> </a:t>
            </a:r>
            <a:endParaRPr lang="it-IT" sz="1200" dirty="0" smtClean="0">
              <a:cs typeface="DejaVu Sans"/>
            </a:endParaRPr>
          </a:p>
          <a:p>
            <a:r>
              <a:rPr lang="it-IT" sz="1200" dirty="0" smtClean="0">
                <a:cs typeface="DejaVu Sans"/>
              </a:rPr>
              <a:t>En nuestro curso Walk’n’Talk WISE usamos el Caminar y la Interacción con los demás como formas para Estimular la mente y Enriquecer la vida de la generación de 65 años y más. Ofrecemos la oportunidad de ver como la vida durante esta edad puede ser más segura, pacífica, eficiente y agradable. En nuestro enfoque, los mayores aprenderán de manera interactiva cómo reconocer y evitar riesgos en la salud, cómo comunicar de manera eficiente y cómo elegir y usar las mejores estrategias personales para resolver situaciones en la vida.</a:t>
            </a:r>
          </a:p>
          <a:p>
            <a:endParaRPr lang="it-IT" sz="1200" dirty="0">
              <a:cs typeface="DejaVu Sans"/>
            </a:endParaRPr>
          </a:p>
        </p:txBody>
      </p:sp>
      <p:pic>
        <p:nvPicPr>
          <p:cNvPr id="44039" name="Immagine 11"/>
          <p:cNvPicPr>
            <a:picLocks noChangeAspect="1"/>
          </p:cNvPicPr>
          <p:nvPr/>
        </p:nvPicPr>
        <p:blipFill>
          <a:blip r:embed="rId4" cstate="print"/>
          <a:srcRect/>
          <a:stretch>
            <a:fillRect/>
          </a:stretch>
        </p:blipFill>
        <p:spPr bwMode="auto">
          <a:xfrm>
            <a:off x="129396" y="9900285"/>
            <a:ext cx="665163" cy="665163"/>
          </a:xfrm>
          <a:prstGeom prst="rect">
            <a:avLst/>
          </a:prstGeom>
          <a:noFill/>
          <a:ln w="9525">
            <a:noFill/>
            <a:miter lim="800000"/>
            <a:headEnd/>
            <a:tailEnd/>
          </a:ln>
        </p:spPr>
      </p:pic>
      <p:sp>
        <p:nvSpPr>
          <p:cNvPr id="9" name="CasellaDiTesto 8"/>
          <p:cNvSpPr txBox="1"/>
          <p:nvPr/>
        </p:nvSpPr>
        <p:spPr>
          <a:xfrm>
            <a:off x="7066951" y="10232867"/>
            <a:ext cx="255198" cy="246221"/>
          </a:xfrm>
          <a:prstGeom prst="rect">
            <a:avLst/>
          </a:prstGeom>
          <a:noFill/>
        </p:spPr>
        <p:txBody>
          <a:bodyPr wrap="none" rtlCol="0">
            <a:spAutoFit/>
          </a:bodyPr>
          <a:lstStyle/>
          <a:p>
            <a:r>
              <a:rPr lang="it-IT" sz="1000" dirty="0" smtClean="0"/>
              <a:t>7</a:t>
            </a:r>
            <a:endParaRPr lang="it-IT" sz="1000" dirty="0"/>
          </a:p>
        </p:txBody>
      </p:sp>
      <p:sp>
        <p:nvSpPr>
          <p:cNvPr id="11"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1588" y="1703388"/>
            <a:ext cx="7556500" cy="876300"/>
          </a:xfrm>
          <a:prstGeom prst="rect">
            <a:avLst/>
          </a:prstGeom>
          <a:solidFill>
            <a:srgbClr val="FFCC00"/>
          </a:solidFill>
          <a:ln w="12700">
            <a:miter lim="400000"/>
          </a:ln>
        </p:spPr>
        <p:txBody>
          <a:bodyPr lIns="45719" rIns="45719" anchor="ctr"/>
          <a:lstStyle/>
          <a:p>
            <a:pPr marL="342900" indent="-342900"/>
            <a:r>
              <a:rPr lang="en-GB" b="1" dirty="0">
                <a:solidFill>
                  <a:srgbClr val="FFFFFF"/>
                </a:solidFill>
                <a:latin typeface="+mn-lt"/>
                <a:ea typeface="+mn-ea"/>
                <a:cs typeface="+mn-cs"/>
                <a:sym typeface="Arial"/>
              </a:rPr>
              <a:t>   	      </a:t>
            </a:r>
            <a:r>
              <a:rPr lang="en-GB" sz="2000" dirty="0">
                <a:solidFill>
                  <a:srgbClr val="000000"/>
                </a:solidFill>
                <a:latin typeface="+mj-lt"/>
                <a:ea typeface="+mn-ea"/>
                <a:cs typeface="+mn-cs"/>
                <a:sym typeface="Arial"/>
              </a:rPr>
              <a:t>8. </a:t>
            </a:r>
            <a:r>
              <a:rPr lang="it-IT" sz="2000" b="1" dirty="0" smtClean="0"/>
              <a:t>Texto del folleto (</a:t>
            </a:r>
            <a:r>
              <a:rPr lang="it-IT" sz="2000" dirty="0" smtClean="0"/>
              <a:t>Curso</a:t>
            </a:r>
            <a:r>
              <a:rPr lang="en-GB" sz="2000" dirty="0" smtClean="0">
                <a:solidFill>
                  <a:srgbClr val="000000"/>
                </a:solidFill>
                <a:latin typeface="+mj-lt"/>
                <a:ea typeface="+mn-ea"/>
                <a:cs typeface="+mn-cs"/>
                <a:sym typeface="Arial"/>
              </a:rPr>
              <a:t> 6 </a:t>
            </a:r>
            <a:r>
              <a:rPr lang="en-GB" sz="2000" dirty="0">
                <a:solidFill>
                  <a:srgbClr val="000000"/>
                </a:solidFill>
                <a:latin typeface="+mj-lt"/>
                <a:ea typeface="+mn-ea"/>
                <a:cs typeface="+mn-cs"/>
                <a:sym typeface="Arial"/>
              </a:rPr>
              <a:t>to </a:t>
            </a:r>
            <a:r>
              <a:rPr lang="en-GB" sz="2000" dirty="0" smtClean="0">
                <a:solidFill>
                  <a:srgbClr val="000000"/>
                </a:solidFill>
                <a:latin typeface="+mj-lt"/>
                <a:ea typeface="+mn-ea"/>
                <a:cs typeface="+mn-cs"/>
                <a:sym typeface="Arial"/>
              </a:rPr>
              <a:t>7)  </a:t>
            </a:r>
            <a:endParaRPr lang="en-GB" sz="2000" dirty="0">
              <a:solidFill>
                <a:srgbClr val="000000"/>
              </a:solidFill>
              <a:latin typeface="+mj-lt"/>
              <a:ea typeface="+mn-ea"/>
              <a:cs typeface="+mn-cs"/>
            </a:endParaRPr>
          </a:p>
        </p:txBody>
      </p:sp>
      <p:sp>
        <p:nvSpPr>
          <p:cNvPr id="46083" name="Shape 113"/>
          <p:cNvSpPr>
            <a:spLocks noChangeArrowheads="1"/>
          </p:cNvSpPr>
          <p:nvPr/>
        </p:nvSpPr>
        <p:spPr bwMode="auto">
          <a:xfrm>
            <a:off x="0" y="0"/>
            <a:ext cx="7559675" cy="1709738"/>
          </a:xfrm>
          <a:prstGeom prst="rect">
            <a:avLst/>
          </a:prstGeom>
          <a:solidFill>
            <a:srgbClr val="3CA533"/>
          </a:solidFill>
          <a:ln w="12700">
            <a:noFill/>
            <a:miter lim="400000"/>
            <a:headEnd/>
            <a:tailEnd/>
          </a:ln>
        </p:spPr>
        <p:txBody>
          <a:bodyPr lIns="45719" rIns="45719" anchor="ctr"/>
          <a:lstStyle/>
          <a:p>
            <a:r>
              <a:rPr lang="en-GB" b="1" baseline="30000" dirty="0">
                <a:cs typeface="DejaVu Sans"/>
                <a:sym typeface="Arial" charset="0"/>
              </a:rPr>
              <a:t> </a:t>
            </a:r>
            <a:r>
              <a:rPr lang="en-GB" b="1" dirty="0">
                <a:cs typeface="DejaVu Sans"/>
                <a:sym typeface="Arial" charset="0"/>
              </a:rPr>
              <a:t> </a:t>
            </a:r>
          </a:p>
          <a:p>
            <a:r>
              <a:rPr lang="es-ES" sz="2800" b="1" dirty="0" smtClean="0"/>
              <a:t>Directriz de la Gestión y  </a:t>
            </a:r>
          </a:p>
          <a:p>
            <a:r>
              <a:rPr lang="es-ES" sz="2800" b="1" dirty="0" smtClean="0"/>
              <a:t>Comunicación de la Parte Interesada </a:t>
            </a:r>
            <a:endParaRPr lang="en-GB" sz="7200" b="1" baseline="30000" dirty="0" smtClean="0">
              <a:sym typeface="Arial" charset="0"/>
            </a:endParaRPr>
          </a:p>
        </p:txBody>
      </p:sp>
      <p:sp>
        <p:nvSpPr>
          <p:cNvPr id="46084" name="Shape 127"/>
          <p:cNvSpPr>
            <a:spLocks noChangeArrowheads="1"/>
          </p:cNvSpPr>
          <p:nvPr/>
        </p:nvSpPr>
        <p:spPr bwMode="auto">
          <a:xfrm>
            <a:off x="0" y="1000125"/>
            <a:ext cx="7559675" cy="420688"/>
          </a:xfrm>
          <a:prstGeom prst="rect">
            <a:avLst/>
          </a:prstGeom>
          <a:noFill/>
          <a:ln w="12700">
            <a:noFill/>
            <a:miter lim="400000"/>
            <a:headEnd/>
            <a:tailEnd/>
          </a:ln>
        </p:spPr>
        <p:txBody>
          <a:bodyPr lIns="45719" rIns="45719">
            <a:spAutoFit/>
          </a:bodyPr>
          <a:lstStyle/>
          <a:p>
            <a:pPr algn="ctr"/>
            <a:endParaRPr lang="de-DE" sz="3200" b="1" baseline="30000">
              <a:sym typeface="Arial" charset="0"/>
            </a:endParaRPr>
          </a:p>
        </p:txBody>
      </p:sp>
      <p:pic>
        <p:nvPicPr>
          <p:cNvPr id="46085" name="Immagine 4"/>
          <p:cNvPicPr>
            <a:picLocks noChangeAspect="1"/>
          </p:cNvPicPr>
          <p:nvPr/>
        </p:nvPicPr>
        <p:blipFill>
          <a:blip r:embed="rId3" cstate="print"/>
          <a:srcRect/>
          <a:stretch>
            <a:fillRect/>
          </a:stretch>
        </p:blipFill>
        <p:spPr bwMode="auto">
          <a:xfrm>
            <a:off x="5238750" y="538163"/>
            <a:ext cx="2317750" cy="2317750"/>
          </a:xfrm>
          <a:prstGeom prst="rect">
            <a:avLst/>
          </a:prstGeom>
          <a:noFill/>
          <a:ln w="9525">
            <a:noFill/>
            <a:miter lim="800000"/>
            <a:headEnd/>
            <a:tailEnd/>
          </a:ln>
        </p:spPr>
      </p:pic>
      <p:sp>
        <p:nvSpPr>
          <p:cNvPr id="46086" name="Rettangolo 6"/>
          <p:cNvSpPr>
            <a:spLocks noChangeArrowheads="1"/>
          </p:cNvSpPr>
          <p:nvPr/>
        </p:nvSpPr>
        <p:spPr bwMode="auto">
          <a:xfrm>
            <a:off x="966787" y="2897724"/>
            <a:ext cx="5718175" cy="3970318"/>
          </a:xfrm>
          <a:prstGeom prst="rect">
            <a:avLst/>
          </a:prstGeom>
          <a:noFill/>
          <a:ln w="9525">
            <a:noFill/>
            <a:miter lim="800000"/>
            <a:headEnd/>
            <a:tailEnd/>
          </a:ln>
        </p:spPr>
        <p:txBody>
          <a:bodyPr wrap="square">
            <a:spAutoFit/>
          </a:bodyPr>
          <a:lstStyle/>
          <a:p>
            <a:r>
              <a:rPr lang="it-IT" sz="1200" b="1" dirty="0" smtClean="0">
                <a:cs typeface="DejaVu Sans"/>
              </a:rPr>
              <a:t>Curso 6 -</a:t>
            </a:r>
            <a:r>
              <a:rPr lang="fi-FI" sz="1200" b="1" dirty="0" smtClean="0"/>
              <a:t> Curso de Walk’n’Talk de recital de poesía </a:t>
            </a:r>
          </a:p>
          <a:p>
            <a:r>
              <a:rPr lang="fi-FI" sz="1200" dirty="0" smtClean="0">
                <a:cs typeface="DejaVu Sans"/>
              </a:rPr>
              <a:t>El curso Walk’n’Talk de lectura de poesía aplica varias formas de caminar mientras se practica la lectura de poemas. El curso demostrará que caminar puede ser </a:t>
            </a:r>
            <a:r>
              <a:rPr lang="fi-FI" sz="1200" dirty="0" smtClean="0"/>
              <a:t>entretenido, divertido y creativo, y puede tener efectos vigorizantes en tu mente y cuerpo. Exploraremos diferentes métodos de memorizar e interpretar poesía, muchos de los cuales implican ejercicios físicos. Dutante nuestros paseos poéticos adquiriremos confianza y pasaremos tiempo con nuevas personas. El requisito es que tengas 65 años mínimo. </a:t>
            </a:r>
          </a:p>
          <a:p>
            <a:endParaRPr lang="it-IT" sz="1200" dirty="0" smtClean="0">
              <a:cs typeface="DejaVu Sans"/>
            </a:endParaRPr>
          </a:p>
          <a:p>
            <a:endParaRPr lang="it-IT" sz="1200" dirty="0" smtClean="0">
              <a:cs typeface="DejaVu Sans"/>
            </a:endParaRPr>
          </a:p>
          <a:p>
            <a:r>
              <a:rPr lang="es-ES" sz="1200" b="1" dirty="0" smtClean="0">
                <a:cs typeface="DejaVu Sans"/>
              </a:rPr>
              <a:t>Curso 7 – </a:t>
            </a:r>
            <a:r>
              <a:rPr lang="es-ES" sz="1200" b="1" dirty="0" err="1" smtClean="0">
                <a:cs typeface="DejaVu Sans"/>
              </a:rPr>
              <a:t>Walky</a:t>
            </a:r>
            <a:r>
              <a:rPr lang="es-ES" sz="1200" b="1" dirty="0" smtClean="0">
                <a:cs typeface="DejaVu Sans"/>
              </a:rPr>
              <a:t> </a:t>
            </a:r>
            <a:r>
              <a:rPr lang="es-ES" sz="1200" b="1" dirty="0" err="1" smtClean="0">
                <a:cs typeface="DejaVu Sans"/>
              </a:rPr>
              <a:t>Talky</a:t>
            </a:r>
            <a:r>
              <a:rPr lang="es-ES" sz="1200" b="1" dirty="0" smtClean="0">
                <a:cs typeface="DejaVu Sans"/>
              </a:rPr>
              <a:t> en inglés</a:t>
            </a:r>
            <a:endParaRPr lang="it-IT" sz="1200" b="1" dirty="0" smtClean="0">
              <a:cs typeface="DejaVu Sans"/>
            </a:endParaRPr>
          </a:p>
          <a:p>
            <a:r>
              <a:rPr lang="it-IT" sz="1200" dirty="0" smtClean="0">
                <a:cs typeface="DejaVu Sans"/>
              </a:rPr>
              <a:t>En el curso Walky Talky en inglés combinamos los principios de enseñanza integrada y el hecho de que los estudiantes aprenden inglés mientras hacen ejercicio, especialmente durante paseos largos en los entornos temáticos seleccionados que hacen el proceso de aprendizaje más efectivo. El curso es apropiado para todos los niveles de conocimiento de la lengua inglesa.</a:t>
            </a:r>
            <a:endParaRPr lang="cs-CZ" sz="1200" dirty="0">
              <a:cs typeface="DejaVu Sans"/>
            </a:endParaRPr>
          </a:p>
          <a:p>
            <a:endParaRPr lang="cs-CZ" sz="1200" dirty="0" smtClean="0">
              <a:cs typeface="DejaVu Sans"/>
            </a:endParaRPr>
          </a:p>
          <a:p>
            <a:endParaRPr lang="cs-CZ" sz="1200" dirty="0">
              <a:cs typeface="DejaVu Sans"/>
            </a:endParaRPr>
          </a:p>
          <a:p>
            <a:endParaRPr lang="it-IT" sz="1200" dirty="0">
              <a:cs typeface="DejaVu Sans"/>
            </a:endParaRPr>
          </a:p>
          <a:p>
            <a:endParaRPr lang="it-IT" sz="1200" dirty="0">
              <a:cs typeface="DejaVu Sans"/>
            </a:endParaRPr>
          </a:p>
          <a:p>
            <a:endParaRPr lang="it-IT" sz="1200" dirty="0">
              <a:cs typeface="DejaVu Sans"/>
            </a:endParaRPr>
          </a:p>
        </p:txBody>
      </p:sp>
      <p:pic>
        <p:nvPicPr>
          <p:cNvPr id="46087" name="Immagine 11"/>
          <p:cNvPicPr>
            <a:picLocks noChangeAspect="1"/>
          </p:cNvPicPr>
          <p:nvPr/>
        </p:nvPicPr>
        <p:blipFill>
          <a:blip r:embed="rId4" cstate="print"/>
          <a:srcRect/>
          <a:stretch>
            <a:fillRect/>
          </a:stretch>
        </p:blipFill>
        <p:spPr bwMode="auto">
          <a:xfrm>
            <a:off x="301625" y="9864725"/>
            <a:ext cx="665163" cy="665163"/>
          </a:xfrm>
          <a:prstGeom prst="rect">
            <a:avLst/>
          </a:prstGeom>
          <a:noFill/>
          <a:ln w="9525">
            <a:noFill/>
            <a:miter lim="800000"/>
            <a:headEnd/>
            <a:tailEnd/>
          </a:ln>
        </p:spPr>
      </p:pic>
      <p:sp>
        <p:nvSpPr>
          <p:cNvPr id="9" name="CasellaDiTesto 8"/>
          <p:cNvSpPr txBox="1"/>
          <p:nvPr/>
        </p:nvSpPr>
        <p:spPr>
          <a:xfrm>
            <a:off x="7066951" y="10232867"/>
            <a:ext cx="255198" cy="246221"/>
          </a:xfrm>
          <a:prstGeom prst="rect">
            <a:avLst/>
          </a:prstGeom>
          <a:noFill/>
        </p:spPr>
        <p:txBody>
          <a:bodyPr wrap="none" rtlCol="0">
            <a:spAutoFit/>
          </a:bodyPr>
          <a:lstStyle/>
          <a:p>
            <a:r>
              <a:rPr lang="it-IT" sz="1000" dirty="0"/>
              <a:t>8</a:t>
            </a:r>
          </a:p>
        </p:txBody>
      </p:sp>
      <p:sp>
        <p:nvSpPr>
          <p:cNvPr id="11" name="CustomShape 32"/>
          <p:cNvSpPr/>
          <p:nvPr/>
        </p:nvSpPr>
        <p:spPr>
          <a:xfrm>
            <a:off x="1476375" y="10215563"/>
            <a:ext cx="5208588" cy="263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1200" b="1" dirty="0" smtClean="0"/>
              <a:t>Directriz de la Gestión y  Comunicación de la Parte Interesada </a:t>
            </a:r>
            <a:endParaRPr lang="en-GB" sz="4000" b="1" baseline="30000" dirty="0" smtClean="0">
              <a:sym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5810</Words>
  <Application>Microsoft Office PowerPoint</Application>
  <PresentationFormat>Vlastní</PresentationFormat>
  <Paragraphs>520</Paragraphs>
  <Slides>22</Slides>
  <Notes>22</Notes>
  <HiddenSlides>0</HiddenSlides>
  <MMClips>0</MMClips>
  <ScaleCrop>false</ScaleCrop>
  <HeadingPairs>
    <vt:vector size="4" baseType="variant">
      <vt:variant>
        <vt:lpstr>Motiv</vt:lpstr>
      </vt:variant>
      <vt:variant>
        <vt:i4>2</vt:i4>
      </vt:variant>
      <vt:variant>
        <vt:lpstr>Nadpisy snímků</vt:lpstr>
      </vt:variant>
      <vt:variant>
        <vt:i4>22</vt:i4>
      </vt:variant>
    </vt:vector>
  </HeadingPairs>
  <TitlesOfParts>
    <vt:vector size="24" baseType="lpstr">
      <vt:lpstr>Office Theme</vt:lpstr>
      <vt:lpstr>Office Theme</vt:lpstr>
      <vt:lpstr>Snímek 1</vt:lpstr>
      <vt:lpstr>Snímek 2</vt:lpstr>
      <vt:lpstr>Snímek 3</vt:lpstr>
      <vt:lpstr>Snímek 4</vt:lpstr>
      <vt:lpstr>Snímek 5</vt:lpstr>
      <vt:lpstr>Snímek 6</vt:lpstr>
      <vt:lpstr>Snímek 7</vt:lpstr>
      <vt:lpstr>Snímek 8</vt:lpstr>
      <vt:lpstr>Snímek 9</vt:lpstr>
      <vt:lpstr>Nombre del curso</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Ingrid</dc:creator>
  <cp:lastModifiedBy>pc</cp:lastModifiedBy>
  <cp:revision>208</cp:revision>
  <cp:lastPrinted>2019-01-14T11:39:07Z</cp:lastPrinted>
  <dcterms:modified xsi:type="dcterms:W3CDTF">2019-01-30T14:50:51Z</dcterms:modified>
</cp:coreProperties>
</file>